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5" r:id="rId4"/>
    <p:sldId id="266" r:id="rId5"/>
    <p:sldId id="257" r:id="rId6"/>
    <p:sldId id="268" r:id="rId7"/>
    <p:sldId id="267" r:id="rId8"/>
    <p:sldId id="258" r:id="rId9"/>
    <p:sldId id="271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uZytwYhwSGMXI8zIADxBKx3Ig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E5D"/>
    <a:srgbClr val="691C32"/>
    <a:srgbClr val="9F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93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10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886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38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659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32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/>
          <a:srcRect/>
          <a:stretch/>
        </p:blipFill>
        <p:spPr>
          <a:xfrm rot="-21600000" flipH="1"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>
          <a:blip r:embed="rId4"/>
          <a:srcRect/>
          <a:stretch/>
        </p:blipFill>
        <p:spPr>
          <a:xfrm>
            <a:off x="1035951" y="8987400"/>
            <a:ext cx="5464198" cy="108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5"/>
          <a:srcRect/>
          <a:stretch/>
        </p:blipFill>
        <p:spPr>
          <a:xfrm>
            <a:off x="14604999" y="8859558"/>
            <a:ext cx="2297390" cy="133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l="3394" b="93029"/>
          <a:stretch/>
        </p:blipFill>
        <p:spPr>
          <a:xfrm>
            <a:off x="4822200" y="4517207"/>
            <a:ext cx="8643599" cy="4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233294" y="3694633"/>
            <a:ext cx="13520400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s-MX" sz="5000" dirty="0">
                <a:solidFill>
                  <a:srgbClr val="9F2241"/>
                </a:solidFill>
                <a:latin typeface="Montserrat"/>
                <a:sym typeface="Montserrat"/>
              </a:rPr>
              <a:t>DIA NARANJA</a:t>
            </a:r>
            <a:endParaRPr lang="es-MX" sz="5000" dirty="0">
              <a:solidFill>
                <a:srgbClr val="9F2241"/>
              </a:solidFill>
              <a:latin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" y="0"/>
            <a:ext cx="18287999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856" y="8931284"/>
            <a:ext cx="5478701" cy="108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>
          <a:blip r:embed="rId5"/>
          <a:srcRect/>
          <a:stretch/>
        </p:blipFill>
        <p:spPr>
          <a:xfrm>
            <a:off x="14813871" y="8760401"/>
            <a:ext cx="2148000" cy="125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1">
            <a:extLst>
              <a:ext uri="{FF2B5EF4-FFF2-40B4-BE49-F238E27FC236}">
                <a16:creationId xmlns:a16="http://schemas.microsoft.com/office/drawing/2014/main" id="{BBD6C8C3-5EBD-4D97-AFA7-7AB317B18B2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394" b="93029"/>
          <a:stretch/>
        </p:blipFill>
        <p:spPr>
          <a:xfrm>
            <a:off x="4671694" y="1316264"/>
            <a:ext cx="8643599" cy="4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8;p1">
            <a:extLst>
              <a:ext uri="{FF2B5EF4-FFF2-40B4-BE49-F238E27FC236}">
                <a16:creationId xmlns:a16="http://schemas.microsoft.com/office/drawing/2014/main" id="{7772E133-0FF1-458B-A6CE-919925D340C7}"/>
              </a:ext>
            </a:extLst>
          </p:cNvPr>
          <p:cNvSpPr txBox="1"/>
          <p:nvPr/>
        </p:nvSpPr>
        <p:spPr>
          <a:xfrm>
            <a:off x="1308499" y="1503480"/>
            <a:ext cx="15369988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es-MX" sz="2800" dirty="0">
                <a:solidFill>
                  <a:srgbClr val="C00000"/>
                </a:solidFill>
                <a:latin typeface="Montserrat"/>
                <a:sym typeface="Montserrat"/>
              </a:rPr>
              <a:t>En febrero de 2008, el Secretario General de las Naciones Unidas, lanzó una campaña, proclamado el día 25 de cada mes como “Día Naranja”: un día para actuar, generar conciencia y prevenir la violencia contra mujeres y niñas.</a:t>
            </a:r>
            <a:endParaRPr lang="es-MX" sz="2800" dirty="0">
              <a:solidFill>
                <a:srgbClr val="C00000"/>
              </a:solidFill>
              <a:latin typeface="Montserrat"/>
              <a:sym typeface="Montserrat"/>
            </a:endParaRPr>
          </a:p>
        </p:txBody>
      </p:sp>
      <p:sp>
        <p:nvSpPr>
          <p:cNvPr id="9" name="Google Shape;89;p1">
            <a:extLst>
              <a:ext uri="{FF2B5EF4-FFF2-40B4-BE49-F238E27FC236}">
                <a16:creationId xmlns:a16="http://schemas.microsoft.com/office/drawing/2014/main" id="{88DC4F16-9C23-43D9-9957-E308595F5CC4}"/>
              </a:ext>
            </a:extLst>
          </p:cNvPr>
          <p:cNvSpPr txBox="1"/>
          <p:nvPr/>
        </p:nvSpPr>
        <p:spPr>
          <a:xfrm>
            <a:off x="2085376" y="607563"/>
            <a:ext cx="135204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s-MX" sz="3600" dirty="0">
                <a:solidFill>
                  <a:schemeClr val="accent6"/>
                </a:solidFill>
                <a:latin typeface="Montserrat"/>
                <a:sym typeface="Montserrat"/>
              </a:rPr>
              <a:t>DIA NARANJA</a:t>
            </a:r>
            <a:endParaRPr lang="es-MX" sz="3600" dirty="0">
              <a:solidFill>
                <a:schemeClr val="accent6"/>
              </a:solidFill>
              <a:latin typeface="Montserrat"/>
              <a:sym typeface="Montserrat"/>
            </a:endParaRPr>
          </a:p>
        </p:txBody>
      </p:sp>
      <p:pic>
        <p:nvPicPr>
          <p:cNvPr id="10" name="Picture 2" descr="Sabes qué es el Día Naranja y por qué se conmemora?">
            <a:extLst>
              <a:ext uri="{FF2B5EF4-FFF2-40B4-BE49-F238E27FC236}">
                <a16:creationId xmlns:a16="http://schemas.microsoft.com/office/drawing/2014/main" id="{DAEDBF4B-F9C1-2F4E-C96F-7DC30F584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79" y="3360588"/>
            <a:ext cx="11046628" cy="55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41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0"/>
            <a:ext cx="1828799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887104" y="661927"/>
            <a:ext cx="105173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MX" sz="3600" b="1" dirty="0">
                <a:solidFill>
                  <a:srgbClr val="343434"/>
                </a:solidFill>
                <a:latin typeface="Montserrat"/>
                <a:ea typeface="Montserrat"/>
                <a:cs typeface="Montserrat"/>
                <a:sym typeface="Montserrat"/>
              </a:rPr>
              <a:t>¿QUÉ ES VIOLENCIA?.</a:t>
            </a:r>
            <a:endParaRPr lang="es-MX" sz="3600" b="1" dirty="0">
              <a:solidFill>
                <a:srgbClr val="34343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oogle Shape;115;p4">
            <a:extLst>
              <a:ext uri="{FF2B5EF4-FFF2-40B4-BE49-F238E27FC236}">
                <a16:creationId xmlns:a16="http://schemas.microsoft.com/office/drawing/2014/main" id="{A39D636C-C1A2-4EA2-8AB9-58E4604EE5E7}"/>
              </a:ext>
            </a:extLst>
          </p:cNvPr>
          <p:cNvGrpSpPr/>
          <p:nvPr/>
        </p:nvGrpSpPr>
        <p:grpSpPr>
          <a:xfrm>
            <a:off x="11546000" y="-963453"/>
            <a:ext cx="6741998" cy="11250453"/>
            <a:chOff x="-21794" y="-57150"/>
            <a:chExt cx="1713884" cy="2963082"/>
          </a:xfrm>
        </p:grpSpPr>
        <p:sp>
          <p:nvSpPr>
            <p:cNvPr id="9" name="Google Shape;116;p4">
              <a:extLst>
                <a:ext uri="{FF2B5EF4-FFF2-40B4-BE49-F238E27FC236}">
                  <a16:creationId xmlns:a16="http://schemas.microsoft.com/office/drawing/2014/main" id="{BD65AC7C-E9D8-4D9E-86D3-2168E478A650}"/>
                </a:ext>
              </a:extLst>
            </p:cNvPr>
            <p:cNvSpPr/>
            <p:nvPr/>
          </p:nvSpPr>
          <p:spPr>
            <a:xfrm>
              <a:off x="-21794" y="196599"/>
              <a:ext cx="1713884" cy="2709333"/>
            </a:xfrm>
            <a:custGeom>
              <a:avLst/>
              <a:gdLst/>
              <a:ahLst/>
              <a:cxnLst/>
              <a:rect l="l" t="t" r="r" b="b"/>
              <a:pathLst>
                <a:path w="1713884" h="2709333" extrusionOk="0">
                  <a:moveTo>
                    <a:pt x="0" y="0"/>
                  </a:moveTo>
                  <a:lnTo>
                    <a:pt x="1713884" y="0"/>
                  </a:lnTo>
                  <a:lnTo>
                    <a:pt x="17138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CC8A5">
                <a:alpha val="29803"/>
              </a:srgbClr>
            </a:solidFill>
            <a:ln>
              <a:noFill/>
            </a:ln>
          </p:spPr>
        </p:sp>
        <p:sp>
          <p:nvSpPr>
            <p:cNvPr id="10" name="Google Shape;117;p4">
              <a:extLst>
                <a:ext uri="{FF2B5EF4-FFF2-40B4-BE49-F238E27FC236}">
                  <a16:creationId xmlns:a16="http://schemas.microsoft.com/office/drawing/2014/main" id="{515DD45A-BE1B-44AA-BDA7-8F48DE0FD798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6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 txBox="1"/>
          <p:nvPr/>
        </p:nvSpPr>
        <p:spPr>
          <a:xfrm>
            <a:off x="2371108" y="2456377"/>
            <a:ext cx="6051577" cy="4465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4000"/>
              </a:lnSpc>
            </a:pPr>
            <a:r>
              <a:rPr lang="es-MX" sz="2400" dirty="0">
                <a:solidFill>
                  <a:srgbClr val="343434"/>
                </a:solidFill>
                <a:latin typeface="Montserrat"/>
              </a:rPr>
              <a:t>Es el  uso intencional de la fuerza física o poder contra un/una mismo/a, hacia otra persona, grupo o comunidad y que tiene como consecuencia probables lesiones físicas, daños psicológicos, alteraciones del desarrollo, abandono e incluso muerte</a:t>
            </a:r>
            <a:r>
              <a:rPr lang="es-MX" sz="2400" dirty="0" smtClean="0">
                <a:solidFill>
                  <a:srgbClr val="343434"/>
                </a:solidFill>
                <a:latin typeface="Montserrat"/>
              </a:rPr>
              <a:t>.</a:t>
            </a:r>
          </a:p>
          <a:p>
            <a:pPr lvl="0" algn="just">
              <a:lnSpc>
                <a:spcPct val="124000"/>
              </a:lnSpc>
            </a:pPr>
            <a:endParaRPr lang="es-MX" sz="2400" dirty="0">
              <a:solidFill>
                <a:srgbClr val="343434"/>
              </a:solidFill>
              <a:latin typeface="Montserrat"/>
            </a:endParaRPr>
          </a:p>
          <a:p>
            <a:pPr lvl="0" algn="just">
              <a:lnSpc>
                <a:spcPct val="124000"/>
              </a:lnSpc>
            </a:pPr>
            <a:r>
              <a:rPr lang="es-MX" sz="2400" dirty="0">
                <a:solidFill>
                  <a:srgbClr val="343434"/>
                </a:solidFill>
                <a:latin typeface="Montserrat"/>
              </a:rPr>
              <a:t>Fuente: OMS</a:t>
            </a:r>
          </a:p>
          <a:p>
            <a:pPr marL="0" marR="0" lvl="0" indent="0" algn="just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4343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0599" y="412076"/>
            <a:ext cx="5478701" cy="108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>
          <a:blip r:embed="rId5"/>
          <a:srcRect/>
          <a:stretch/>
        </p:blipFill>
        <p:spPr>
          <a:xfrm>
            <a:off x="14813871" y="8760401"/>
            <a:ext cx="2148000" cy="125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Resultado de imagen para violenc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310" y="2048849"/>
            <a:ext cx="6239554" cy="392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2035118" y="6387353"/>
            <a:ext cx="5715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>
                <a:solidFill>
                  <a:srgbClr val="343434"/>
                </a:solidFill>
                <a:latin typeface="Montserrat"/>
              </a:rPr>
              <a:t>“Uso de una fuerza abierta u oculta (engaño) con el fin de </a:t>
            </a:r>
            <a:r>
              <a:rPr lang="es-ES" sz="2000" b="1" i="1" dirty="0">
                <a:solidFill>
                  <a:srgbClr val="343434"/>
                </a:solidFill>
                <a:latin typeface="Montserrat"/>
              </a:rPr>
              <a:t>obtener</a:t>
            </a:r>
            <a:r>
              <a:rPr lang="es-ES" sz="2000" i="1" dirty="0">
                <a:solidFill>
                  <a:srgbClr val="343434"/>
                </a:solidFill>
                <a:latin typeface="Montserrat"/>
              </a:rPr>
              <a:t> de un individuo  o de un grupo  </a:t>
            </a:r>
            <a:r>
              <a:rPr lang="es-ES" sz="2000" b="1" i="1" dirty="0">
                <a:solidFill>
                  <a:srgbClr val="343434"/>
                </a:solidFill>
                <a:latin typeface="Montserrat"/>
              </a:rPr>
              <a:t>algo que no quiere consentir libremente</a:t>
            </a:r>
            <a:r>
              <a:rPr lang="es-ES" sz="2000" i="1" dirty="0">
                <a:solidFill>
                  <a:srgbClr val="343434"/>
                </a:solidFill>
                <a:latin typeface="Montserrat"/>
              </a:rPr>
              <a:t>”. </a:t>
            </a:r>
          </a:p>
          <a:p>
            <a:pPr algn="ctr"/>
            <a:r>
              <a:rPr lang="es-ES" sz="2000" i="1" dirty="0">
                <a:solidFill>
                  <a:srgbClr val="343434"/>
                </a:solidFill>
                <a:latin typeface="Montserrat"/>
              </a:rPr>
              <a:t>Jean-Marie </a:t>
            </a:r>
            <a:r>
              <a:rPr lang="es-ES" sz="2000" i="1" dirty="0" err="1">
                <a:solidFill>
                  <a:srgbClr val="343434"/>
                </a:solidFill>
                <a:latin typeface="Montserrat"/>
              </a:rPr>
              <a:t>Domenach</a:t>
            </a:r>
            <a:endParaRPr lang="es-ES" sz="2000" i="1" dirty="0">
              <a:solidFill>
                <a:srgbClr val="343434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1261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3788" y="0"/>
            <a:ext cx="18287999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>
          <a:blip r:embed="rId4"/>
          <a:srcRect/>
          <a:stretch/>
        </p:blipFill>
        <p:spPr>
          <a:xfrm>
            <a:off x="14813871" y="8760401"/>
            <a:ext cx="2148000" cy="12517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837B712F-8CF8-4B69-8CE2-5076968C5BDE}"/>
              </a:ext>
            </a:extLst>
          </p:cNvPr>
          <p:cNvSpPr txBox="1"/>
          <p:nvPr/>
        </p:nvSpPr>
        <p:spPr>
          <a:xfrm>
            <a:off x="887104" y="661927"/>
            <a:ext cx="105173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MX" sz="3600" b="1" dirty="0">
                <a:solidFill>
                  <a:srgbClr val="343434"/>
                </a:solidFill>
                <a:latin typeface="Montserrat"/>
                <a:ea typeface="Montserrat"/>
                <a:cs typeface="Montserrat"/>
                <a:sym typeface="Montserrat"/>
              </a:rPr>
              <a:t>¿QUÉ ES GÉNERO?.</a:t>
            </a:r>
            <a:endParaRPr lang="es-MX" sz="3600" b="1" dirty="0">
              <a:solidFill>
                <a:srgbClr val="34343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Google Shape;95;p2">
            <a:extLst>
              <a:ext uri="{FF2B5EF4-FFF2-40B4-BE49-F238E27FC236}">
                <a16:creationId xmlns:a16="http://schemas.microsoft.com/office/drawing/2014/main" id="{44111E93-12B4-4774-8436-44098F7A8D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80599" y="412076"/>
            <a:ext cx="5478701" cy="10808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23DD34-E729-49AF-9A4B-DB6AE9C9E26B}"/>
              </a:ext>
            </a:extLst>
          </p:cNvPr>
          <p:cNvSpPr txBox="1"/>
          <p:nvPr/>
        </p:nvSpPr>
        <p:spPr>
          <a:xfrm>
            <a:off x="1737896" y="8659534"/>
            <a:ext cx="5104481" cy="511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4000"/>
              </a:lnSpc>
            </a:pPr>
            <a:r>
              <a:rPr lang="es-419" sz="2400" dirty="0">
                <a:solidFill>
                  <a:srgbClr val="343434"/>
                </a:solidFill>
                <a:latin typeface="Montserrat"/>
              </a:rPr>
              <a:t>Hombre         -         Mujer</a:t>
            </a:r>
            <a:endParaRPr lang="es-419" sz="2400" dirty="0">
              <a:solidFill>
                <a:srgbClr val="343434"/>
              </a:solidFill>
              <a:latin typeface="Montserrat"/>
            </a:endParaRPr>
          </a:p>
        </p:txBody>
      </p:sp>
      <p:pic>
        <p:nvPicPr>
          <p:cNvPr id="16" name="Picture 2" descr="Resultado de imagen para hombre mujer organos sexual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3" b="26222"/>
          <a:stretch/>
        </p:blipFill>
        <p:spPr bwMode="auto">
          <a:xfrm>
            <a:off x="2410264" y="4005512"/>
            <a:ext cx="4432113" cy="455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sultado de imagen para comportamiento mujeres aÃ±os 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71" y="4113418"/>
            <a:ext cx="6065225" cy="3841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523DD34-E729-49AF-9A4B-DB6AE9C9E26B}"/>
              </a:ext>
            </a:extLst>
          </p:cNvPr>
          <p:cNvSpPr txBox="1"/>
          <p:nvPr/>
        </p:nvSpPr>
        <p:spPr>
          <a:xfrm>
            <a:off x="10645744" y="8229597"/>
            <a:ext cx="5104481" cy="511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4000"/>
              </a:lnSpc>
            </a:pPr>
            <a:r>
              <a:rPr lang="es-419" sz="2400" dirty="0">
                <a:solidFill>
                  <a:srgbClr val="343434"/>
                </a:solidFill>
                <a:latin typeface="Montserrat"/>
              </a:rPr>
              <a:t>Femenino    -      Masculino</a:t>
            </a:r>
          </a:p>
        </p:txBody>
      </p:sp>
      <p:sp>
        <p:nvSpPr>
          <p:cNvPr id="19" name="2 CuadroTexto"/>
          <p:cNvSpPr txBox="1"/>
          <p:nvPr/>
        </p:nvSpPr>
        <p:spPr>
          <a:xfrm>
            <a:off x="4854389" y="1819718"/>
            <a:ext cx="8686799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6"/>
                </a:solidFill>
                <a:latin typeface="Montserrat"/>
              </a:rPr>
              <a:t>Sexo              </a:t>
            </a:r>
            <a:r>
              <a:rPr lang="es-ES" sz="2400" b="1" dirty="0" smtClean="0">
                <a:solidFill>
                  <a:schemeClr val="accent6"/>
                </a:solidFill>
                <a:latin typeface="Montserrat"/>
              </a:rPr>
              <a:t>                 </a:t>
            </a:r>
            <a:r>
              <a:rPr lang="es-ES" sz="2400" b="1" dirty="0">
                <a:solidFill>
                  <a:schemeClr val="accent6"/>
                </a:solidFill>
                <a:latin typeface="Montserrat"/>
              </a:rPr>
              <a:t>y         </a:t>
            </a:r>
            <a:r>
              <a:rPr lang="es-ES" sz="2400" b="1" dirty="0" smtClean="0">
                <a:solidFill>
                  <a:schemeClr val="accent6"/>
                </a:solidFill>
                <a:latin typeface="Montserrat"/>
              </a:rPr>
              <a:t>                  Género  </a:t>
            </a:r>
            <a:endParaRPr lang="es-ES" sz="2400" b="1" dirty="0">
              <a:solidFill>
                <a:schemeClr val="accent6"/>
              </a:solidFill>
              <a:latin typeface="Montserrat"/>
            </a:endParaRPr>
          </a:p>
        </p:txBody>
      </p:sp>
      <p:sp>
        <p:nvSpPr>
          <p:cNvPr id="23" name="1 Rectángulo"/>
          <p:cNvSpPr/>
          <p:nvPr/>
        </p:nvSpPr>
        <p:spPr>
          <a:xfrm>
            <a:off x="1992473" y="2410267"/>
            <a:ext cx="5725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accent6"/>
                </a:solidFill>
                <a:latin typeface="Montserrat"/>
              </a:rPr>
              <a:t>Sexo</a:t>
            </a:r>
            <a:r>
              <a:rPr lang="es-ES" sz="2000" dirty="0">
                <a:solidFill>
                  <a:srgbClr val="343434"/>
                </a:solidFill>
                <a:latin typeface="Montserrat"/>
              </a:rPr>
              <a:t> apunta a las características fisiológicas y sexuales con las que nacen mujeres y hombres. </a:t>
            </a:r>
          </a:p>
          <a:p>
            <a:pPr algn="ctr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Fuente: UNICEF.</a:t>
            </a:r>
          </a:p>
        </p:txBody>
      </p:sp>
      <p:sp>
        <p:nvSpPr>
          <p:cNvPr id="24" name="3 Rectángulo"/>
          <p:cNvSpPr/>
          <p:nvPr/>
        </p:nvSpPr>
        <p:spPr>
          <a:xfrm>
            <a:off x="9710622" y="2471822"/>
            <a:ext cx="5861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accent6"/>
                </a:solidFill>
                <a:latin typeface="Montserrat"/>
              </a:rPr>
              <a:t>Género</a:t>
            </a:r>
            <a:r>
              <a:rPr lang="es-ES" sz="2000" dirty="0">
                <a:solidFill>
                  <a:srgbClr val="343434"/>
                </a:solidFill>
                <a:latin typeface="Montserrat"/>
              </a:rPr>
              <a:t> se refiere a las </a:t>
            </a:r>
            <a:r>
              <a:rPr lang="es-ES" sz="2000" b="1" dirty="0">
                <a:solidFill>
                  <a:srgbClr val="343434"/>
                </a:solidFill>
                <a:latin typeface="Montserrat"/>
              </a:rPr>
              <a:t>ideas, normas y comportamientos </a:t>
            </a:r>
            <a:r>
              <a:rPr lang="es-ES" sz="2000" dirty="0">
                <a:solidFill>
                  <a:srgbClr val="343434"/>
                </a:solidFill>
                <a:latin typeface="Montserrat"/>
              </a:rPr>
              <a:t>que la sociedad ha establecido para cada sexo, y el valor y significado que se les asigna. </a:t>
            </a:r>
          </a:p>
        </p:txBody>
      </p:sp>
    </p:spTree>
    <p:extLst>
      <p:ext uri="{BB962C8B-B14F-4D97-AF65-F5344CB8AC3E}">
        <p14:creationId xmlns:p14="http://schemas.microsoft.com/office/powerpoint/2010/main" val="64940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0599" y="412076"/>
            <a:ext cx="5478701" cy="108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>
          <a:blip r:embed="rId5"/>
          <a:srcRect/>
          <a:stretch/>
        </p:blipFill>
        <p:spPr>
          <a:xfrm>
            <a:off x="14813871" y="8760401"/>
            <a:ext cx="2148000" cy="125173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005635" y="1492924"/>
            <a:ext cx="16230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MX" sz="3600" b="1" dirty="0">
                <a:solidFill>
                  <a:srgbClr val="343434"/>
                </a:solidFill>
                <a:latin typeface="Montserrat"/>
                <a:ea typeface="Montserrat"/>
                <a:cs typeface="Montserrat"/>
                <a:sym typeface="Montserrat"/>
              </a:rPr>
              <a:t>QUÉ ES VIOLENCIA DE GÉNERO.</a:t>
            </a:r>
            <a:endParaRPr lang="es-MX" sz="3600" b="1" dirty="0">
              <a:solidFill>
                <a:srgbClr val="34343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5 Rectángulo"/>
          <p:cNvSpPr/>
          <p:nvPr/>
        </p:nvSpPr>
        <p:spPr>
          <a:xfrm>
            <a:off x="1143000" y="2545239"/>
            <a:ext cx="1581887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s-ES" sz="2400" b="1" dirty="0">
                <a:solidFill>
                  <a:srgbClr val="343434"/>
                </a:solidFill>
                <a:latin typeface="Montserrat"/>
              </a:rPr>
              <a:t>Es aquella dirigida a las mujeres por el mero hecho de serlo</a:t>
            </a:r>
            <a:r>
              <a:rPr lang="es-ES" sz="2400" dirty="0">
                <a:solidFill>
                  <a:srgbClr val="343434"/>
                </a:solidFill>
                <a:latin typeface="Montserrat"/>
              </a:rPr>
              <a:t>, es decir, por considerar que el sexo femenino es inferior y debe continuar en una posición de subordinación con respeto al masculino.</a:t>
            </a:r>
          </a:p>
        </p:txBody>
      </p:sp>
      <p:sp>
        <p:nvSpPr>
          <p:cNvPr id="9" name="4 Rectángulo"/>
          <p:cNvSpPr/>
          <p:nvPr/>
        </p:nvSpPr>
        <p:spPr>
          <a:xfrm>
            <a:off x="5628259" y="4037017"/>
            <a:ext cx="818988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343434"/>
                </a:solidFill>
                <a:latin typeface="Montserrat"/>
              </a:rPr>
              <a:t>La </a:t>
            </a:r>
            <a:r>
              <a:rPr lang="es-ES" sz="2400" b="1" dirty="0">
                <a:solidFill>
                  <a:srgbClr val="343434"/>
                </a:solidFill>
                <a:latin typeface="Montserrat"/>
              </a:rPr>
              <a:t>ONU</a:t>
            </a:r>
            <a:r>
              <a:rPr lang="es-ES" sz="2400" dirty="0">
                <a:solidFill>
                  <a:srgbClr val="343434"/>
                </a:solidFill>
                <a:latin typeface="Montserrat"/>
              </a:rPr>
              <a:t>  en 1993 aprueba la “Declaración  sobre la Eliminación de la Violencia  de Género  contra la Mujer”.</a:t>
            </a:r>
          </a:p>
          <a:p>
            <a:pPr algn="just"/>
            <a:endParaRPr lang="es-ES" sz="2400" dirty="0">
              <a:solidFill>
                <a:srgbClr val="343434"/>
              </a:solidFill>
              <a:latin typeface="Montserrat"/>
            </a:endParaRPr>
          </a:p>
          <a:p>
            <a:pPr algn="just"/>
            <a:r>
              <a:rPr lang="es-ES" sz="2400" dirty="0">
                <a:solidFill>
                  <a:schemeClr val="accent6"/>
                </a:solidFill>
                <a:latin typeface="Montserrat"/>
              </a:rPr>
              <a:t>Las Naciones Unidas </a:t>
            </a:r>
            <a:r>
              <a:rPr lang="es-ES" sz="2400" dirty="0">
                <a:solidFill>
                  <a:srgbClr val="343434"/>
                </a:solidFill>
                <a:latin typeface="Montserrat"/>
              </a:rPr>
              <a:t>definen la </a:t>
            </a:r>
            <a:r>
              <a:rPr lang="es-ES" sz="2400" b="1" dirty="0">
                <a:solidFill>
                  <a:srgbClr val="343434"/>
                </a:solidFill>
                <a:latin typeface="Montserrat"/>
              </a:rPr>
              <a:t>violencia contra la mujer</a:t>
            </a:r>
            <a:r>
              <a:rPr lang="es-ES" sz="2400" dirty="0">
                <a:solidFill>
                  <a:srgbClr val="343434"/>
                </a:solidFill>
                <a:latin typeface="Montserrat"/>
              </a:rPr>
              <a:t> como «todo acto de violencia de género que resulte, o pueda tener como resultado un daño físico, sexual o psicológico para la mujer, inclusive las amenazas de tales actos, la coacción o la privación arbitraria de libertad, tanto si se producen en la vida pública como en la privada».</a:t>
            </a:r>
          </a:p>
        </p:txBody>
      </p:sp>
      <p:pic>
        <p:nvPicPr>
          <p:cNvPr id="10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3" y="4268361"/>
            <a:ext cx="4261524" cy="36922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0599" y="412076"/>
            <a:ext cx="5478701" cy="108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>
          <a:blip r:embed="rId5"/>
          <a:srcRect/>
          <a:stretch/>
        </p:blipFill>
        <p:spPr>
          <a:xfrm>
            <a:off x="14813871" y="8760401"/>
            <a:ext cx="2148000" cy="125173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8117128" y="3816845"/>
            <a:ext cx="7770743" cy="320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es-MX" sz="2400" b="1" u="sng" dirty="0">
                <a:solidFill>
                  <a:srgbClr val="343434"/>
                </a:solidFill>
                <a:latin typeface="Montserrat"/>
                <a:sym typeface="Montserrat"/>
              </a:rPr>
              <a:t>Violencia de Género  </a:t>
            </a:r>
            <a:r>
              <a:rPr lang="es-MX" sz="2400" dirty="0">
                <a:solidFill>
                  <a:srgbClr val="343434"/>
                </a:solidFill>
                <a:latin typeface="Montserrat"/>
                <a:sym typeface="Montserrat"/>
              </a:rPr>
              <a:t>es aquella </a:t>
            </a:r>
            <a:r>
              <a:rPr lang="es-MX" sz="2400" dirty="0">
                <a:solidFill>
                  <a:schemeClr val="accent6"/>
                </a:solidFill>
                <a:latin typeface="Montserrat"/>
                <a:sym typeface="Montserrat"/>
              </a:rPr>
              <a:t>acción</a:t>
            </a:r>
            <a:r>
              <a:rPr lang="es-MX" sz="2400" dirty="0">
                <a:solidFill>
                  <a:srgbClr val="343434"/>
                </a:solidFill>
                <a:latin typeface="Montserrat"/>
                <a:sym typeface="Montserrat"/>
              </a:rPr>
              <a:t> y </a:t>
            </a:r>
            <a:r>
              <a:rPr lang="es-MX" sz="2400" dirty="0">
                <a:solidFill>
                  <a:schemeClr val="accent6"/>
                </a:solidFill>
                <a:latin typeface="Montserrat"/>
                <a:sym typeface="Montserrat"/>
              </a:rPr>
              <a:t>omisión</a:t>
            </a:r>
            <a:r>
              <a:rPr lang="es-MX" sz="2400" dirty="0">
                <a:solidFill>
                  <a:srgbClr val="343434"/>
                </a:solidFill>
                <a:latin typeface="Montserrat"/>
                <a:sym typeface="Montserrat"/>
              </a:rPr>
              <a:t>  intencional que dañe  o que pueda dañar  a una mujer  porque se desvía de los </a:t>
            </a:r>
            <a:r>
              <a:rPr lang="es-MX" sz="2400" dirty="0">
                <a:solidFill>
                  <a:schemeClr val="accent6"/>
                </a:solidFill>
                <a:latin typeface="Montserrat"/>
                <a:sym typeface="Montserrat"/>
              </a:rPr>
              <a:t>estereotipos  socialmente </a:t>
            </a:r>
            <a:r>
              <a:rPr lang="es-MX" sz="2400" dirty="0">
                <a:solidFill>
                  <a:srgbClr val="343434"/>
                </a:solidFill>
                <a:latin typeface="Montserrat"/>
                <a:sym typeface="Montserrat"/>
              </a:rPr>
              <a:t>construidos;  es decir se le daña por el simple hecho de ser mujer. </a:t>
            </a:r>
            <a:endParaRPr lang="es-MX" sz="2400" dirty="0" smtClean="0">
              <a:solidFill>
                <a:srgbClr val="343434"/>
              </a:solidFill>
              <a:latin typeface="Montserrat"/>
              <a:sym typeface="Montserrat"/>
            </a:endParaRPr>
          </a:p>
          <a:p>
            <a:pPr algn="just">
              <a:lnSpc>
                <a:spcPct val="124000"/>
              </a:lnSpc>
            </a:pPr>
            <a:endParaRPr lang="es-MX" sz="2400" dirty="0">
              <a:solidFill>
                <a:srgbClr val="343434"/>
              </a:solidFill>
              <a:latin typeface="Montserrat"/>
              <a:sym typeface="Montserrat"/>
            </a:endParaRPr>
          </a:p>
          <a:p>
            <a:pPr algn="just">
              <a:lnSpc>
                <a:spcPct val="124000"/>
              </a:lnSpc>
            </a:pPr>
            <a:r>
              <a:rPr lang="es-MX" sz="2400" dirty="0">
                <a:solidFill>
                  <a:srgbClr val="343434"/>
                </a:solidFill>
                <a:latin typeface="Montserrat"/>
                <a:sym typeface="Montserrat"/>
              </a:rPr>
              <a:t> (ejemplo: buscar ser una mujer independiente)</a:t>
            </a:r>
            <a:endParaRPr lang="es-MX" sz="2400" dirty="0">
              <a:solidFill>
                <a:srgbClr val="343434"/>
              </a:solidFill>
              <a:latin typeface="Montserrat"/>
              <a:sym typeface="Montserrat"/>
            </a:endParaRPr>
          </a:p>
        </p:txBody>
      </p:sp>
      <p:sp>
        <p:nvSpPr>
          <p:cNvPr id="7" name="Google Shape;99;p2"/>
          <p:cNvSpPr txBox="1"/>
          <p:nvPr/>
        </p:nvSpPr>
        <p:spPr>
          <a:xfrm>
            <a:off x="1005635" y="1492924"/>
            <a:ext cx="16230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MX" sz="3600" b="1" dirty="0">
                <a:solidFill>
                  <a:srgbClr val="343434"/>
                </a:solidFill>
                <a:latin typeface="Montserrat"/>
                <a:ea typeface="Montserrat"/>
                <a:cs typeface="Montserrat"/>
                <a:sym typeface="Montserrat"/>
              </a:rPr>
              <a:t>QUÉ ES VIOLENCIA DE GÉNERO.</a:t>
            </a:r>
            <a:endParaRPr lang="es-MX" sz="3600" b="1" dirty="0">
              <a:solidFill>
                <a:srgbClr val="34343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Picture 2" descr="Resultado de imagen para ley general de acces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7"/>
          <a:stretch/>
        </p:blipFill>
        <p:spPr bwMode="auto">
          <a:xfrm>
            <a:off x="1005635" y="2503599"/>
            <a:ext cx="6294734" cy="71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7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0599" y="412076"/>
            <a:ext cx="5478701" cy="108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>
          <a:blip r:embed="rId5"/>
          <a:srcRect/>
          <a:stretch/>
        </p:blipFill>
        <p:spPr>
          <a:xfrm>
            <a:off x="14813871" y="8760401"/>
            <a:ext cx="2148000" cy="12517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1 CuadroTexto"/>
          <p:cNvSpPr txBox="1"/>
          <p:nvPr/>
        </p:nvSpPr>
        <p:spPr>
          <a:xfrm rot="16200000">
            <a:off x="-1118306" y="5074905"/>
            <a:ext cx="719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/>
                </a:solidFill>
                <a:latin typeface="Montserrat"/>
                <a:ea typeface="Montserrat"/>
                <a:cs typeface="Montserrat"/>
              </a:rPr>
              <a:t>Termómetro  de la Violencia</a:t>
            </a:r>
          </a:p>
        </p:txBody>
      </p:sp>
      <p:pic>
        <p:nvPicPr>
          <p:cNvPr id="10" name="Picture 2" descr="Resultado de imagen para termometro de la violenci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6"/>
          <a:stretch/>
        </p:blipFill>
        <p:spPr bwMode="auto">
          <a:xfrm>
            <a:off x="4129176" y="1494265"/>
            <a:ext cx="10029648" cy="851786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22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3 Grupo"/>
          <p:cNvGrpSpPr/>
          <p:nvPr/>
        </p:nvGrpSpPr>
        <p:grpSpPr>
          <a:xfrm>
            <a:off x="1767607" y="1944916"/>
            <a:ext cx="13777193" cy="6815485"/>
            <a:chOff x="895369" y="1268760"/>
            <a:chExt cx="7363997" cy="3644418"/>
          </a:xfrm>
        </p:grpSpPr>
        <p:pic>
          <p:nvPicPr>
            <p:cNvPr id="22" name="Picture 2" descr="Imagen relacionad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569903"/>
              <a:ext cx="7143750" cy="3343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1 Rectángulo"/>
            <p:cNvSpPr/>
            <p:nvPr/>
          </p:nvSpPr>
          <p:spPr>
            <a:xfrm>
              <a:off x="895369" y="1735114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 Rectángulo"/>
            <p:cNvSpPr/>
            <p:nvPr/>
          </p:nvSpPr>
          <p:spPr>
            <a:xfrm>
              <a:off x="895369" y="1268760"/>
              <a:ext cx="652295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0599" y="412076"/>
            <a:ext cx="5478701" cy="108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>
          <a:blip r:embed="rId5"/>
          <a:srcRect/>
          <a:stretch/>
        </p:blipFill>
        <p:spPr>
          <a:xfrm>
            <a:off x="14813871" y="8760401"/>
            <a:ext cx="2148000" cy="1251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/>
          <a:srcRect/>
          <a:stretch/>
        </p:blipFill>
        <p:spPr>
          <a:xfrm rot="-21600000" flipH="1"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>
          <a:blip r:embed="rId4"/>
          <a:srcRect/>
          <a:stretch/>
        </p:blipFill>
        <p:spPr>
          <a:xfrm>
            <a:off x="1035951" y="8987400"/>
            <a:ext cx="5464198" cy="108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5"/>
          <a:srcRect/>
          <a:stretch/>
        </p:blipFill>
        <p:spPr>
          <a:xfrm>
            <a:off x="14604999" y="8859558"/>
            <a:ext cx="2297390" cy="133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l="3394" b="93029"/>
          <a:stretch/>
        </p:blipFill>
        <p:spPr>
          <a:xfrm>
            <a:off x="4822200" y="4517207"/>
            <a:ext cx="8643599" cy="4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233294" y="3694633"/>
            <a:ext cx="13520400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s-MX" sz="5000" dirty="0">
                <a:solidFill>
                  <a:srgbClr val="9F2241"/>
                </a:solidFill>
                <a:latin typeface="Montserrat"/>
                <a:sym typeface="Montserrat"/>
              </a:rPr>
              <a:t>GRACIAS </a:t>
            </a:r>
            <a:r>
              <a:rPr lang="es-MX" sz="5000" dirty="0" smtClean="0">
                <a:solidFill>
                  <a:srgbClr val="9F2241"/>
                </a:solidFill>
                <a:latin typeface="Montserrat"/>
                <a:sym typeface="Montserrat"/>
              </a:rPr>
              <a:t>!</a:t>
            </a:r>
            <a:endParaRPr lang="es-MX" sz="5000" dirty="0">
              <a:solidFill>
                <a:srgbClr val="9F2241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44175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UMPM2023_PT" id="{82860B74-5868-427E-8B1C-2C40F06ED7AA}" vid="{103B08B0-4613-4505-B7E1-902806DBB67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341</Words>
  <Application>Microsoft Office PowerPoint</Application>
  <PresentationFormat>Personalizado</PresentationFormat>
  <Paragraphs>27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Montserrat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AV</dc:creator>
  <cp:lastModifiedBy>Lic. Elsa Lizbeth Hernández</cp:lastModifiedBy>
  <cp:revision>17</cp:revision>
  <dcterms:created xsi:type="dcterms:W3CDTF">2006-08-16T00:00:00Z</dcterms:created>
  <dcterms:modified xsi:type="dcterms:W3CDTF">2023-03-27T16:29:38Z</dcterms:modified>
</cp:coreProperties>
</file>