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5" r:id="rId3"/>
    <p:sldId id="268" r:id="rId4"/>
    <p:sldId id="284" r:id="rId5"/>
    <p:sldId id="273" r:id="rId6"/>
    <p:sldId id="267" r:id="rId7"/>
    <p:sldId id="274" r:id="rId8"/>
    <p:sldId id="276" r:id="rId9"/>
    <p:sldId id="277" r:id="rId10"/>
    <p:sldId id="278" r:id="rId11"/>
    <p:sldId id="275" r:id="rId12"/>
    <p:sldId id="279" r:id="rId13"/>
    <p:sldId id="281" r:id="rId14"/>
    <p:sldId id="280" r:id="rId15"/>
    <p:sldId id="282" r:id="rId16"/>
    <p:sldId id="283" r:id="rId17"/>
    <p:sldId id="285" r:id="rId18"/>
    <p:sldId id="286" r:id="rId19"/>
    <p:sldId id="287" r:id="rId20"/>
    <p:sldId id="288" r:id="rId21"/>
    <p:sldId id="290" r:id="rId22"/>
    <p:sldId id="271" r:id="rId23"/>
    <p:sldId id="289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uZytwYhwSGMXI8zIADxBKx3Ig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8E5D"/>
    <a:srgbClr val="691C32"/>
    <a:srgbClr val="9F2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64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customschemas.google.com/relationships/presentationmetadata" Target="metadata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B04A02-C5F4-45DE-8422-8906EBBA274C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F354D1E-725A-4B24-B08D-D00C82D13E05}">
      <dgm:prSet phldrT="[Texto]" custT="1"/>
      <dgm:spPr/>
      <dgm:t>
        <a:bodyPr/>
        <a:lstStyle/>
        <a:p>
          <a:r>
            <a:rPr lang="es-ES" sz="2400" dirty="0" smtClean="0"/>
            <a:t>Población (LGBTTTI</a:t>
          </a:r>
          <a:r>
            <a:rPr lang="es-ES" sz="2600" dirty="0" smtClean="0"/>
            <a:t>)</a:t>
          </a:r>
          <a:endParaRPr lang="es-ES" sz="2600" dirty="0"/>
        </a:p>
      </dgm:t>
    </dgm:pt>
    <dgm:pt modelId="{6CE448A2-4DCD-449F-89C1-ECBC6AA76010}" type="parTrans" cxnId="{88F962B6-8817-4FED-A611-7842AA79EB05}">
      <dgm:prSet/>
      <dgm:spPr/>
      <dgm:t>
        <a:bodyPr/>
        <a:lstStyle/>
        <a:p>
          <a:endParaRPr lang="es-ES"/>
        </a:p>
      </dgm:t>
    </dgm:pt>
    <dgm:pt modelId="{7BE27CE9-16F4-4F3D-BADA-2E5054AE908E}" type="sibTrans" cxnId="{88F962B6-8817-4FED-A611-7842AA79EB05}">
      <dgm:prSet/>
      <dgm:spPr/>
      <dgm:t>
        <a:bodyPr/>
        <a:lstStyle/>
        <a:p>
          <a:endParaRPr lang="es-ES"/>
        </a:p>
      </dgm:t>
    </dgm:pt>
    <dgm:pt modelId="{C279E101-4928-47FA-85D2-6B047B09AD9E}">
      <dgm:prSet phldrT="[Texto]"/>
      <dgm:spPr/>
      <dgm:t>
        <a:bodyPr/>
        <a:lstStyle/>
        <a:p>
          <a:r>
            <a:rPr lang="es-ES" dirty="0" smtClean="0"/>
            <a:t>Travesti</a:t>
          </a:r>
          <a:endParaRPr lang="es-ES" dirty="0"/>
        </a:p>
      </dgm:t>
    </dgm:pt>
    <dgm:pt modelId="{0C355DF9-4612-42F6-9512-44202DD0E702}" type="parTrans" cxnId="{703A1F19-53E3-4285-B522-25CC72E180B7}">
      <dgm:prSet/>
      <dgm:spPr/>
      <dgm:t>
        <a:bodyPr/>
        <a:lstStyle/>
        <a:p>
          <a:endParaRPr lang="es-ES"/>
        </a:p>
      </dgm:t>
    </dgm:pt>
    <dgm:pt modelId="{50F5B010-F954-440D-85E8-7C58DB376D76}" type="sibTrans" cxnId="{703A1F19-53E3-4285-B522-25CC72E180B7}">
      <dgm:prSet/>
      <dgm:spPr/>
      <dgm:t>
        <a:bodyPr/>
        <a:lstStyle/>
        <a:p>
          <a:endParaRPr lang="es-ES"/>
        </a:p>
      </dgm:t>
    </dgm:pt>
    <dgm:pt modelId="{D08EBD13-2335-4EF5-A65B-1299502A278E}">
      <dgm:prSet/>
      <dgm:spPr/>
      <dgm:t>
        <a:bodyPr/>
        <a:lstStyle/>
        <a:p>
          <a:r>
            <a:rPr lang="es-ES" dirty="0" smtClean="0"/>
            <a:t>Lésbico </a:t>
          </a:r>
          <a:endParaRPr lang="es-ES" dirty="0"/>
        </a:p>
      </dgm:t>
    </dgm:pt>
    <dgm:pt modelId="{73EA0FC3-04B6-47C0-98EF-3443D4145EF8}" type="parTrans" cxnId="{3E496FF2-2F7F-4432-A84E-A17B33D36DBD}">
      <dgm:prSet/>
      <dgm:spPr/>
      <dgm:t>
        <a:bodyPr/>
        <a:lstStyle/>
        <a:p>
          <a:endParaRPr lang="es-ES"/>
        </a:p>
      </dgm:t>
    </dgm:pt>
    <dgm:pt modelId="{F45736D3-68E3-4F73-9481-6EF1A47C613A}" type="sibTrans" cxnId="{3E496FF2-2F7F-4432-A84E-A17B33D36DBD}">
      <dgm:prSet/>
      <dgm:spPr/>
      <dgm:t>
        <a:bodyPr/>
        <a:lstStyle/>
        <a:p>
          <a:endParaRPr lang="es-ES"/>
        </a:p>
      </dgm:t>
    </dgm:pt>
    <dgm:pt modelId="{52EF3134-0EDB-4001-A152-7E9B99BDF971}">
      <dgm:prSet/>
      <dgm:spPr/>
      <dgm:t>
        <a:bodyPr/>
        <a:lstStyle/>
        <a:p>
          <a:r>
            <a:rPr lang="es-ES" dirty="0" smtClean="0"/>
            <a:t>Gay</a:t>
          </a:r>
          <a:endParaRPr lang="es-ES" dirty="0"/>
        </a:p>
      </dgm:t>
    </dgm:pt>
    <dgm:pt modelId="{047B148B-8DFA-4D7E-A6D8-CEDE469544E9}" type="parTrans" cxnId="{BCDFF5F9-2B3B-491F-A4AF-0AFAB39B27F6}">
      <dgm:prSet/>
      <dgm:spPr/>
      <dgm:t>
        <a:bodyPr/>
        <a:lstStyle/>
        <a:p>
          <a:endParaRPr lang="es-ES"/>
        </a:p>
      </dgm:t>
    </dgm:pt>
    <dgm:pt modelId="{06E6CB09-E000-4C62-B53B-706A96263C1E}" type="sibTrans" cxnId="{BCDFF5F9-2B3B-491F-A4AF-0AFAB39B27F6}">
      <dgm:prSet/>
      <dgm:spPr/>
      <dgm:t>
        <a:bodyPr/>
        <a:lstStyle/>
        <a:p>
          <a:endParaRPr lang="es-ES"/>
        </a:p>
      </dgm:t>
    </dgm:pt>
    <dgm:pt modelId="{38AF2DE6-958F-4BF8-8B7F-26A3E2843235}">
      <dgm:prSet/>
      <dgm:spPr/>
      <dgm:t>
        <a:bodyPr/>
        <a:lstStyle/>
        <a:p>
          <a:r>
            <a:rPr lang="es-ES" dirty="0" smtClean="0"/>
            <a:t>Bisexual, </a:t>
          </a:r>
          <a:endParaRPr lang="es-ES" dirty="0"/>
        </a:p>
      </dgm:t>
    </dgm:pt>
    <dgm:pt modelId="{470A1139-19DC-4388-9646-5A67BC87BFD6}" type="parTrans" cxnId="{C0ED7559-F1D8-4B26-A9FF-17FA433E4C16}">
      <dgm:prSet/>
      <dgm:spPr/>
      <dgm:t>
        <a:bodyPr/>
        <a:lstStyle/>
        <a:p>
          <a:endParaRPr lang="es-ES"/>
        </a:p>
      </dgm:t>
    </dgm:pt>
    <dgm:pt modelId="{EC07205C-815D-4A25-8574-5421F183D45A}" type="sibTrans" cxnId="{C0ED7559-F1D8-4B26-A9FF-17FA433E4C16}">
      <dgm:prSet/>
      <dgm:spPr/>
      <dgm:t>
        <a:bodyPr/>
        <a:lstStyle/>
        <a:p>
          <a:endParaRPr lang="es-ES"/>
        </a:p>
      </dgm:t>
    </dgm:pt>
    <dgm:pt modelId="{C2172596-32FC-4691-A180-07DBDB231245}">
      <dgm:prSet/>
      <dgm:spPr/>
      <dgm:t>
        <a:bodyPr/>
        <a:lstStyle/>
        <a:p>
          <a:r>
            <a:rPr lang="es-ES" dirty="0" smtClean="0"/>
            <a:t>Transexual</a:t>
          </a:r>
          <a:endParaRPr lang="es-ES" dirty="0"/>
        </a:p>
      </dgm:t>
    </dgm:pt>
    <dgm:pt modelId="{6C5BAE32-0A52-48F6-8BA5-86C921A9276A}" type="parTrans" cxnId="{C76E1A02-5258-4ADB-8345-677228155AD8}">
      <dgm:prSet/>
      <dgm:spPr/>
      <dgm:t>
        <a:bodyPr/>
        <a:lstStyle/>
        <a:p>
          <a:endParaRPr lang="es-ES"/>
        </a:p>
      </dgm:t>
    </dgm:pt>
    <dgm:pt modelId="{931B991A-6AFF-4480-B1C7-D9A805C3DADD}" type="sibTrans" cxnId="{C76E1A02-5258-4ADB-8345-677228155AD8}">
      <dgm:prSet/>
      <dgm:spPr/>
      <dgm:t>
        <a:bodyPr/>
        <a:lstStyle/>
        <a:p>
          <a:endParaRPr lang="es-ES"/>
        </a:p>
      </dgm:t>
    </dgm:pt>
    <dgm:pt modelId="{5380BBDB-1D67-4C44-8F2B-6EC0FD1C2290}">
      <dgm:prSet/>
      <dgm:spPr/>
      <dgm:t>
        <a:bodyPr/>
        <a:lstStyle/>
        <a:p>
          <a:r>
            <a:rPr lang="es-ES" dirty="0" smtClean="0"/>
            <a:t>Intersexual </a:t>
          </a:r>
          <a:endParaRPr lang="es-ES" dirty="0"/>
        </a:p>
      </dgm:t>
    </dgm:pt>
    <dgm:pt modelId="{916B3701-485A-478D-A374-6F6863E1D50D}" type="parTrans" cxnId="{1D381208-480E-4B96-BEAE-EE10A5982EDD}">
      <dgm:prSet/>
      <dgm:spPr/>
      <dgm:t>
        <a:bodyPr/>
        <a:lstStyle/>
        <a:p>
          <a:endParaRPr lang="es-ES"/>
        </a:p>
      </dgm:t>
    </dgm:pt>
    <dgm:pt modelId="{2BA1791D-51A8-466C-8BB2-2811C685A8E3}" type="sibTrans" cxnId="{1D381208-480E-4B96-BEAE-EE10A5982EDD}">
      <dgm:prSet/>
      <dgm:spPr/>
      <dgm:t>
        <a:bodyPr/>
        <a:lstStyle/>
        <a:p>
          <a:endParaRPr lang="es-ES"/>
        </a:p>
      </dgm:t>
    </dgm:pt>
    <dgm:pt modelId="{3AFB424D-6D50-4A3D-B41C-A4654E297FAA}">
      <dgm:prSet/>
      <dgm:spPr/>
      <dgm:t>
        <a:bodyPr/>
        <a:lstStyle/>
        <a:p>
          <a:r>
            <a:rPr lang="es-ES" dirty="0" smtClean="0"/>
            <a:t>Transgénero</a:t>
          </a:r>
          <a:endParaRPr lang="es-ES" dirty="0"/>
        </a:p>
      </dgm:t>
    </dgm:pt>
    <dgm:pt modelId="{7ED6C583-FC25-434F-B6F5-D5EBFA22B856}" type="parTrans" cxnId="{6F90C09E-61E3-454A-943B-DF87343DCE8A}">
      <dgm:prSet/>
      <dgm:spPr/>
      <dgm:t>
        <a:bodyPr/>
        <a:lstStyle/>
        <a:p>
          <a:endParaRPr lang="es-ES"/>
        </a:p>
      </dgm:t>
    </dgm:pt>
    <dgm:pt modelId="{7EC3DA3E-93E1-46FE-867E-6F1169B68598}" type="sibTrans" cxnId="{6F90C09E-61E3-454A-943B-DF87343DCE8A}">
      <dgm:prSet/>
      <dgm:spPr/>
      <dgm:t>
        <a:bodyPr/>
        <a:lstStyle/>
        <a:p>
          <a:endParaRPr lang="es-ES"/>
        </a:p>
      </dgm:t>
    </dgm:pt>
    <dgm:pt modelId="{16BAC274-B830-428B-87A7-466382891A6F}" type="pres">
      <dgm:prSet presAssocID="{26B04A02-C5F4-45DE-8422-8906EBBA274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E25134D-798D-484A-9988-57719883C827}" type="pres">
      <dgm:prSet presAssocID="{4F354D1E-725A-4B24-B08D-D00C82D13E05}" presName="centerShape" presStyleLbl="node0" presStyleIdx="0" presStyleCnt="1" custLinFactNeighborX="42" custLinFactNeighborY="-744"/>
      <dgm:spPr/>
      <dgm:t>
        <a:bodyPr/>
        <a:lstStyle/>
        <a:p>
          <a:endParaRPr lang="es-ES"/>
        </a:p>
      </dgm:t>
    </dgm:pt>
    <dgm:pt modelId="{4D3AC31D-602F-4598-80DC-7D8900FD682C}" type="pres">
      <dgm:prSet presAssocID="{C2172596-32FC-4691-A180-07DBDB231245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2D0412-21F5-4271-9695-109637F6ADDE}" type="pres">
      <dgm:prSet presAssocID="{C2172596-32FC-4691-A180-07DBDB231245}" presName="dummy" presStyleCnt="0"/>
      <dgm:spPr/>
    </dgm:pt>
    <dgm:pt modelId="{875854C0-8D01-4788-A17D-8C45F66A51ED}" type="pres">
      <dgm:prSet presAssocID="{931B991A-6AFF-4480-B1C7-D9A805C3DADD}" presName="sibTrans" presStyleLbl="sibTrans2D1" presStyleIdx="0" presStyleCnt="7"/>
      <dgm:spPr/>
      <dgm:t>
        <a:bodyPr/>
        <a:lstStyle/>
        <a:p>
          <a:endParaRPr lang="es-ES"/>
        </a:p>
      </dgm:t>
    </dgm:pt>
    <dgm:pt modelId="{F1BA21EB-0028-4D3F-8FB2-FB357C8D3B55}" type="pres">
      <dgm:prSet presAssocID="{38AF2DE6-958F-4BF8-8B7F-26A3E2843235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F430A7-CB50-4850-A3F7-59976216F87B}" type="pres">
      <dgm:prSet presAssocID="{38AF2DE6-958F-4BF8-8B7F-26A3E2843235}" presName="dummy" presStyleCnt="0"/>
      <dgm:spPr/>
    </dgm:pt>
    <dgm:pt modelId="{17535777-84FF-4C62-B2F9-F5E583905FC8}" type="pres">
      <dgm:prSet presAssocID="{EC07205C-815D-4A25-8574-5421F183D45A}" presName="sibTrans" presStyleLbl="sibTrans2D1" presStyleIdx="1" presStyleCnt="7"/>
      <dgm:spPr/>
      <dgm:t>
        <a:bodyPr/>
        <a:lstStyle/>
        <a:p>
          <a:endParaRPr lang="es-ES"/>
        </a:p>
      </dgm:t>
    </dgm:pt>
    <dgm:pt modelId="{73C370B8-0413-4C45-B855-E9F457FC3AE8}" type="pres">
      <dgm:prSet presAssocID="{52EF3134-0EDB-4001-A152-7E9B99BDF971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22CF63-B9EF-416C-AD0E-6BB4E62554A3}" type="pres">
      <dgm:prSet presAssocID="{52EF3134-0EDB-4001-A152-7E9B99BDF971}" presName="dummy" presStyleCnt="0"/>
      <dgm:spPr/>
    </dgm:pt>
    <dgm:pt modelId="{AE9EB233-705C-46F3-BBF1-41F49DEFD798}" type="pres">
      <dgm:prSet presAssocID="{06E6CB09-E000-4C62-B53B-706A96263C1E}" presName="sibTrans" presStyleLbl="sibTrans2D1" presStyleIdx="2" presStyleCnt="7"/>
      <dgm:spPr/>
      <dgm:t>
        <a:bodyPr/>
        <a:lstStyle/>
        <a:p>
          <a:endParaRPr lang="es-ES"/>
        </a:p>
      </dgm:t>
    </dgm:pt>
    <dgm:pt modelId="{91BF87D3-E688-461B-88F7-1C21A15C183B}" type="pres">
      <dgm:prSet presAssocID="{D08EBD13-2335-4EF5-A65B-1299502A278E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3A50D3-19D8-4265-991D-EDC1CD750CF0}" type="pres">
      <dgm:prSet presAssocID="{D08EBD13-2335-4EF5-A65B-1299502A278E}" presName="dummy" presStyleCnt="0"/>
      <dgm:spPr/>
    </dgm:pt>
    <dgm:pt modelId="{AE50CD7E-4166-474C-BC99-3552A94E4459}" type="pres">
      <dgm:prSet presAssocID="{F45736D3-68E3-4F73-9481-6EF1A47C613A}" presName="sibTrans" presStyleLbl="sibTrans2D1" presStyleIdx="3" presStyleCnt="7"/>
      <dgm:spPr/>
      <dgm:t>
        <a:bodyPr/>
        <a:lstStyle/>
        <a:p>
          <a:endParaRPr lang="es-ES"/>
        </a:p>
      </dgm:t>
    </dgm:pt>
    <dgm:pt modelId="{54CDC1DE-5D5A-4713-AC02-48409ADFC4C0}" type="pres">
      <dgm:prSet presAssocID="{C279E101-4928-47FA-85D2-6B047B09AD9E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E95BDA-A85B-4B84-A048-198B3E52C275}" type="pres">
      <dgm:prSet presAssocID="{C279E101-4928-47FA-85D2-6B047B09AD9E}" presName="dummy" presStyleCnt="0"/>
      <dgm:spPr/>
    </dgm:pt>
    <dgm:pt modelId="{A5B0AEF0-5733-4FB1-93E0-AD891BF222C1}" type="pres">
      <dgm:prSet presAssocID="{50F5B010-F954-440D-85E8-7C58DB376D76}" presName="sibTrans" presStyleLbl="sibTrans2D1" presStyleIdx="4" presStyleCnt="7"/>
      <dgm:spPr/>
      <dgm:t>
        <a:bodyPr/>
        <a:lstStyle/>
        <a:p>
          <a:endParaRPr lang="es-ES"/>
        </a:p>
      </dgm:t>
    </dgm:pt>
    <dgm:pt modelId="{11C91F30-5F4B-402A-9FFB-440EB5F384B7}" type="pres">
      <dgm:prSet presAssocID="{3AFB424D-6D50-4A3D-B41C-A4654E297FA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FFE956-DE15-475D-AA75-6ED32A4F011A}" type="pres">
      <dgm:prSet presAssocID="{3AFB424D-6D50-4A3D-B41C-A4654E297FAA}" presName="dummy" presStyleCnt="0"/>
      <dgm:spPr/>
    </dgm:pt>
    <dgm:pt modelId="{1CDA71D7-60FD-44D5-8FDE-FD6330C5703E}" type="pres">
      <dgm:prSet presAssocID="{7EC3DA3E-93E1-46FE-867E-6F1169B68598}" presName="sibTrans" presStyleLbl="sibTrans2D1" presStyleIdx="5" presStyleCnt="7"/>
      <dgm:spPr/>
      <dgm:t>
        <a:bodyPr/>
        <a:lstStyle/>
        <a:p>
          <a:endParaRPr lang="es-ES"/>
        </a:p>
      </dgm:t>
    </dgm:pt>
    <dgm:pt modelId="{30110157-3C74-4698-932F-A1465763AC7D}" type="pres">
      <dgm:prSet presAssocID="{5380BBDB-1D67-4C44-8F2B-6EC0FD1C2290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DC6CFA-0B1D-46E6-8C7F-89548EEB581A}" type="pres">
      <dgm:prSet presAssocID="{5380BBDB-1D67-4C44-8F2B-6EC0FD1C2290}" presName="dummy" presStyleCnt="0"/>
      <dgm:spPr/>
    </dgm:pt>
    <dgm:pt modelId="{2DB90F0A-AB7B-4832-8A29-6CBBA046A0F8}" type="pres">
      <dgm:prSet presAssocID="{2BA1791D-51A8-466C-8BB2-2811C685A8E3}" presName="sibTrans" presStyleLbl="sibTrans2D1" presStyleIdx="6" presStyleCnt="7"/>
      <dgm:spPr/>
      <dgm:t>
        <a:bodyPr/>
        <a:lstStyle/>
        <a:p>
          <a:endParaRPr lang="es-ES"/>
        </a:p>
      </dgm:t>
    </dgm:pt>
  </dgm:ptLst>
  <dgm:cxnLst>
    <dgm:cxn modelId="{1D381208-480E-4B96-BEAE-EE10A5982EDD}" srcId="{4F354D1E-725A-4B24-B08D-D00C82D13E05}" destId="{5380BBDB-1D67-4C44-8F2B-6EC0FD1C2290}" srcOrd="6" destOrd="0" parTransId="{916B3701-485A-478D-A374-6F6863E1D50D}" sibTransId="{2BA1791D-51A8-466C-8BB2-2811C685A8E3}"/>
    <dgm:cxn modelId="{703A1F19-53E3-4285-B522-25CC72E180B7}" srcId="{4F354D1E-725A-4B24-B08D-D00C82D13E05}" destId="{C279E101-4928-47FA-85D2-6B047B09AD9E}" srcOrd="4" destOrd="0" parTransId="{0C355DF9-4612-42F6-9512-44202DD0E702}" sibTransId="{50F5B010-F954-440D-85E8-7C58DB376D76}"/>
    <dgm:cxn modelId="{56113A8D-1275-4C84-8496-4EB3B28803E7}" type="presOf" srcId="{EC07205C-815D-4A25-8574-5421F183D45A}" destId="{17535777-84FF-4C62-B2F9-F5E583905FC8}" srcOrd="0" destOrd="0" presId="urn:microsoft.com/office/officeart/2005/8/layout/radial6"/>
    <dgm:cxn modelId="{95608467-785D-46BE-BE4B-69DBADB1ED30}" type="presOf" srcId="{38AF2DE6-958F-4BF8-8B7F-26A3E2843235}" destId="{F1BA21EB-0028-4D3F-8FB2-FB357C8D3B55}" srcOrd="0" destOrd="0" presId="urn:microsoft.com/office/officeart/2005/8/layout/radial6"/>
    <dgm:cxn modelId="{0346EF02-F09D-414F-823A-0D67C872BCBF}" type="presOf" srcId="{C279E101-4928-47FA-85D2-6B047B09AD9E}" destId="{54CDC1DE-5D5A-4713-AC02-48409ADFC4C0}" srcOrd="0" destOrd="0" presId="urn:microsoft.com/office/officeart/2005/8/layout/radial6"/>
    <dgm:cxn modelId="{6F90C09E-61E3-454A-943B-DF87343DCE8A}" srcId="{4F354D1E-725A-4B24-B08D-D00C82D13E05}" destId="{3AFB424D-6D50-4A3D-B41C-A4654E297FAA}" srcOrd="5" destOrd="0" parTransId="{7ED6C583-FC25-434F-B6F5-D5EBFA22B856}" sibTransId="{7EC3DA3E-93E1-46FE-867E-6F1169B68598}"/>
    <dgm:cxn modelId="{9845E717-AA75-49B4-A9E3-D3C60E997CFF}" type="presOf" srcId="{50F5B010-F954-440D-85E8-7C58DB376D76}" destId="{A5B0AEF0-5733-4FB1-93E0-AD891BF222C1}" srcOrd="0" destOrd="0" presId="urn:microsoft.com/office/officeart/2005/8/layout/radial6"/>
    <dgm:cxn modelId="{3E496FF2-2F7F-4432-A84E-A17B33D36DBD}" srcId="{4F354D1E-725A-4B24-B08D-D00C82D13E05}" destId="{D08EBD13-2335-4EF5-A65B-1299502A278E}" srcOrd="3" destOrd="0" parTransId="{73EA0FC3-04B6-47C0-98EF-3443D4145EF8}" sibTransId="{F45736D3-68E3-4F73-9481-6EF1A47C613A}"/>
    <dgm:cxn modelId="{0660E7FC-D845-4978-B5E6-07CBD1550BEB}" type="presOf" srcId="{4F354D1E-725A-4B24-B08D-D00C82D13E05}" destId="{DE25134D-798D-484A-9988-57719883C827}" srcOrd="0" destOrd="0" presId="urn:microsoft.com/office/officeart/2005/8/layout/radial6"/>
    <dgm:cxn modelId="{5E0A1A69-166D-4162-B4E0-3F324BE2F006}" type="presOf" srcId="{06E6CB09-E000-4C62-B53B-706A96263C1E}" destId="{AE9EB233-705C-46F3-BBF1-41F49DEFD798}" srcOrd="0" destOrd="0" presId="urn:microsoft.com/office/officeart/2005/8/layout/radial6"/>
    <dgm:cxn modelId="{A587DEB4-0120-43F1-B7A1-79E8D8A8F444}" type="presOf" srcId="{D08EBD13-2335-4EF5-A65B-1299502A278E}" destId="{91BF87D3-E688-461B-88F7-1C21A15C183B}" srcOrd="0" destOrd="0" presId="urn:microsoft.com/office/officeart/2005/8/layout/radial6"/>
    <dgm:cxn modelId="{CB24ECE3-F73E-438B-B425-019E4DB0E710}" type="presOf" srcId="{2BA1791D-51A8-466C-8BB2-2811C685A8E3}" destId="{2DB90F0A-AB7B-4832-8A29-6CBBA046A0F8}" srcOrd="0" destOrd="0" presId="urn:microsoft.com/office/officeart/2005/8/layout/radial6"/>
    <dgm:cxn modelId="{E95796BD-5994-4CF9-ADB0-BA89BAE3E185}" type="presOf" srcId="{52EF3134-0EDB-4001-A152-7E9B99BDF971}" destId="{73C370B8-0413-4C45-B855-E9F457FC3AE8}" srcOrd="0" destOrd="0" presId="urn:microsoft.com/office/officeart/2005/8/layout/radial6"/>
    <dgm:cxn modelId="{87839D2C-1843-457C-8A17-7DBAA0076B30}" type="presOf" srcId="{5380BBDB-1D67-4C44-8F2B-6EC0FD1C2290}" destId="{30110157-3C74-4698-932F-A1465763AC7D}" srcOrd="0" destOrd="0" presId="urn:microsoft.com/office/officeart/2005/8/layout/radial6"/>
    <dgm:cxn modelId="{88F962B6-8817-4FED-A611-7842AA79EB05}" srcId="{26B04A02-C5F4-45DE-8422-8906EBBA274C}" destId="{4F354D1E-725A-4B24-B08D-D00C82D13E05}" srcOrd="0" destOrd="0" parTransId="{6CE448A2-4DCD-449F-89C1-ECBC6AA76010}" sibTransId="{7BE27CE9-16F4-4F3D-BADA-2E5054AE908E}"/>
    <dgm:cxn modelId="{24F80077-B919-4724-9BE3-7BAC96863130}" type="presOf" srcId="{7EC3DA3E-93E1-46FE-867E-6F1169B68598}" destId="{1CDA71D7-60FD-44D5-8FDE-FD6330C5703E}" srcOrd="0" destOrd="0" presId="urn:microsoft.com/office/officeart/2005/8/layout/radial6"/>
    <dgm:cxn modelId="{8A91404A-5900-448E-A76D-D8FAB74C2DC7}" type="presOf" srcId="{931B991A-6AFF-4480-B1C7-D9A805C3DADD}" destId="{875854C0-8D01-4788-A17D-8C45F66A51ED}" srcOrd="0" destOrd="0" presId="urn:microsoft.com/office/officeart/2005/8/layout/radial6"/>
    <dgm:cxn modelId="{ACF02384-EEB5-47B2-A7F2-B63BAFC58A9D}" type="presOf" srcId="{F45736D3-68E3-4F73-9481-6EF1A47C613A}" destId="{AE50CD7E-4166-474C-BC99-3552A94E4459}" srcOrd="0" destOrd="0" presId="urn:microsoft.com/office/officeart/2005/8/layout/radial6"/>
    <dgm:cxn modelId="{8083142A-7A39-4C9B-A51C-A82799102E18}" type="presOf" srcId="{C2172596-32FC-4691-A180-07DBDB231245}" destId="{4D3AC31D-602F-4598-80DC-7D8900FD682C}" srcOrd="0" destOrd="0" presId="urn:microsoft.com/office/officeart/2005/8/layout/radial6"/>
    <dgm:cxn modelId="{BCDFF5F9-2B3B-491F-A4AF-0AFAB39B27F6}" srcId="{4F354D1E-725A-4B24-B08D-D00C82D13E05}" destId="{52EF3134-0EDB-4001-A152-7E9B99BDF971}" srcOrd="2" destOrd="0" parTransId="{047B148B-8DFA-4D7E-A6D8-CEDE469544E9}" sibTransId="{06E6CB09-E000-4C62-B53B-706A96263C1E}"/>
    <dgm:cxn modelId="{97868AA3-EA7E-4299-BDDC-F2850DBEB6F3}" type="presOf" srcId="{26B04A02-C5F4-45DE-8422-8906EBBA274C}" destId="{16BAC274-B830-428B-87A7-466382891A6F}" srcOrd="0" destOrd="0" presId="urn:microsoft.com/office/officeart/2005/8/layout/radial6"/>
    <dgm:cxn modelId="{E3F7D2CB-D789-4FC8-A940-3EDCB606D1B7}" type="presOf" srcId="{3AFB424D-6D50-4A3D-B41C-A4654E297FAA}" destId="{11C91F30-5F4B-402A-9FFB-440EB5F384B7}" srcOrd="0" destOrd="0" presId="urn:microsoft.com/office/officeart/2005/8/layout/radial6"/>
    <dgm:cxn modelId="{C0ED7559-F1D8-4B26-A9FF-17FA433E4C16}" srcId="{4F354D1E-725A-4B24-B08D-D00C82D13E05}" destId="{38AF2DE6-958F-4BF8-8B7F-26A3E2843235}" srcOrd="1" destOrd="0" parTransId="{470A1139-19DC-4388-9646-5A67BC87BFD6}" sibTransId="{EC07205C-815D-4A25-8574-5421F183D45A}"/>
    <dgm:cxn modelId="{C76E1A02-5258-4ADB-8345-677228155AD8}" srcId="{4F354D1E-725A-4B24-B08D-D00C82D13E05}" destId="{C2172596-32FC-4691-A180-07DBDB231245}" srcOrd="0" destOrd="0" parTransId="{6C5BAE32-0A52-48F6-8BA5-86C921A9276A}" sibTransId="{931B991A-6AFF-4480-B1C7-D9A805C3DADD}"/>
    <dgm:cxn modelId="{38045604-3503-42F6-8EEF-08A6D99471A4}" type="presParOf" srcId="{16BAC274-B830-428B-87A7-466382891A6F}" destId="{DE25134D-798D-484A-9988-57719883C827}" srcOrd="0" destOrd="0" presId="urn:microsoft.com/office/officeart/2005/8/layout/radial6"/>
    <dgm:cxn modelId="{5AABF8D2-36E8-4752-AE43-E56B655BD873}" type="presParOf" srcId="{16BAC274-B830-428B-87A7-466382891A6F}" destId="{4D3AC31D-602F-4598-80DC-7D8900FD682C}" srcOrd="1" destOrd="0" presId="urn:microsoft.com/office/officeart/2005/8/layout/radial6"/>
    <dgm:cxn modelId="{CA0888FA-E98D-49CA-88EA-0634D9D6713F}" type="presParOf" srcId="{16BAC274-B830-428B-87A7-466382891A6F}" destId="{E52D0412-21F5-4271-9695-109637F6ADDE}" srcOrd="2" destOrd="0" presId="urn:microsoft.com/office/officeart/2005/8/layout/radial6"/>
    <dgm:cxn modelId="{F4BE8776-EC33-4BDF-8AB2-11BF0734234D}" type="presParOf" srcId="{16BAC274-B830-428B-87A7-466382891A6F}" destId="{875854C0-8D01-4788-A17D-8C45F66A51ED}" srcOrd="3" destOrd="0" presId="urn:microsoft.com/office/officeart/2005/8/layout/radial6"/>
    <dgm:cxn modelId="{21A19356-C8A1-4AA2-BE53-22F6EDBEAE46}" type="presParOf" srcId="{16BAC274-B830-428B-87A7-466382891A6F}" destId="{F1BA21EB-0028-4D3F-8FB2-FB357C8D3B55}" srcOrd="4" destOrd="0" presId="urn:microsoft.com/office/officeart/2005/8/layout/radial6"/>
    <dgm:cxn modelId="{A4CFA901-71C6-4353-8A9B-699A12B19ED2}" type="presParOf" srcId="{16BAC274-B830-428B-87A7-466382891A6F}" destId="{26F430A7-CB50-4850-A3F7-59976216F87B}" srcOrd="5" destOrd="0" presId="urn:microsoft.com/office/officeart/2005/8/layout/radial6"/>
    <dgm:cxn modelId="{F353C045-8517-46CD-A367-1A6325E615E7}" type="presParOf" srcId="{16BAC274-B830-428B-87A7-466382891A6F}" destId="{17535777-84FF-4C62-B2F9-F5E583905FC8}" srcOrd="6" destOrd="0" presId="urn:microsoft.com/office/officeart/2005/8/layout/radial6"/>
    <dgm:cxn modelId="{B3FA47EA-EDA3-43C8-BADD-89DA527CED9D}" type="presParOf" srcId="{16BAC274-B830-428B-87A7-466382891A6F}" destId="{73C370B8-0413-4C45-B855-E9F457FC3AE8}" srcOrd="7" destOrd="0" presId="urn:microsoft.com/office/officeart/2005/8/layout/radial6"/>
    <dgm:cxn modelId="{18B22BD9-E99B-4396-A495-7368EE70648F}" type="presParOf" srcId="{16BAC274-B830-428B-87A7-466382891A6F}" destId="{0A22CF63-B9EF-416C-AD0E-6BB4E62554A3}" srcOrd="8" destOrd="0" presId="urn:microsoft.com/office/officeart/2005/8/layout/radial6"/>
    <dgm:cxn modelId="{1BDD0DA4-B08A-4A4B-B416-1A2DCF50AADA}" type="presParOf" srcId="{16BAC274-B830-428B-87A7-466382891A6F}" destId="{AE9EB233-705C-46F3-BBF1-41F49DEFD798}" srcOrd="9" destOrd="0" presId="urn:microsoft.com/office/officeart/2005/8/layout/radial6"/>
    <dgm:cxn modelId="{486F4C99-0A8D-4F7D-93B4-923CAA01B247}" type="presParOf" srcId="{16BAC274-B830-428B-87A7-466382891A6F}" destId="{91BF87D3-E688-461B-88F7-1C21A15C183B}" srcOrd="10" destOrd="0" presId="urn:microsoft.com/office/officeart/2005/8/layout/radial6"/>
    <dgm:cxn modelId="{685A7724-427C-4CE7-88B2-A3BF9D1CA632}" type="presParOf" srcId="{16BAC274-B830-428B-87A7-466382891A6F}" destId="{883A50D3-19D8-4265-991D-EDC1CD750CF0}" srcOrd="11" destOrd="0" presId="urn:microsoft.com/office/officeart/2005/8/layout/radial6"/>
    <dgm:cxn modelId="{4C249A90-5467-4E0E-94A8-D2C5ED4F712E}" type="presParOf" srcId="{16BAC274-B830-428B-87A7-466382891A6F}" destId="{AE50CD7E-4166-474C-BC99-3552A94E4459}" srcOrd="12" destOrd="0" presId="urn:microsoft.com/office/officeart/2005/8/layout/radial6"/>
    <dgm:cxn modelId="{FC8F29DA-21F7-4B49-A206-162A2BD3768C}" type="presParOf" srcId="{16BAC274-B830-428B-87A7-466382891A6F}" destId="{54CDC1DE-5D5A-4713-AC02-48409ADFC4C0}" srcOrd="13" destOrd="0" presId="urn:microsoft.com/office/officeart/2005/8/layout/radial6"/>
    <dgm:cxn modelId="{1A7FBD94-5593-4F89-835C-C62485531F7A}" type="presParOf" srcId="{16BAC274-B830-428B-87A7-466382891A6F}" destId="{0AE95BDA-A85B-4B84-A048-198B3E52C275}" srcOrd="14" destOrd="0" presId="urn:microsoft.com/office/officeart/2005/8/layout/radial6"/>
    <dgm:cxn modelId="{C0DEB7B1-C351-4B6D-97D9-F7A860BEDF0E}" type="presParOf" srcId="{16BAC274-B830-428B-87A7-466382891A6F}" destId="{A5B0AEF0-5733-4FB1-93E0-AD891BF222C1}" srcOrd="15" destOrd="0" presId="urn:microsoft.com/office/officeart/2005/8/layout/radial6"/>
    <dgm:cxn modelId="{C97EF1DA-9602-4BBA-8344-CDAF7CBD0701}" type="presParOf" srcId="{16BAC274-B830-428B-87A7-466382891A6F}" destId="{11C91F30-5F4B-402A-9FFB-440EB5F384B7}" srcOrd="16" destOrd="0" presId="urn:microsoft.com/office/officeart/2005/8/layout/radial6"/>
    <dgm:cxn modelId="{D518AA39-9868-405F-9320-D8D30294293B}" type="presParOf" srcId="{16BAC274-B830-428B-87A7-466382891A6F}" destId="{97FFE956-DE15-475D-AA75-6ED32A4F011A}" srcOrd="17" destOrd="0" presId="urn:microsoft.com/office/officeart/2005/8/layout/radial6"/>
    <dgm:cxn modelId="{B019E252-622B-4D40-A2FC-DCCD5823833E}" type="presParOf" srcId="{16BAC274-B830-428B-87A7-466382891A6F}" destId="{1CDA71D7-60FD-44D5-8FDE-FD6330C5703E}" srcOrd="18" destOrd="0" presId="urn:microsoft.com/office/officeart/2005/8/layout/radial6"/>
    <dgm:cxn modelId="{DCE0654E-1087-4E52-BEDC-51F565F9A05C}" type="presParOf" srcId="{16BAC274-B830-428B-87A7-466382891A6F}" destId="{30110157-3C74-4698-932F-A1465763AC7D}" srcOrd="19" destOrd="0" presId="urn:microsoft.com/office/officeart/2005/8/layout/radial6"/>
    <dgm:cxn modelId="{641B3B2E-05E5-4E65-A1D1-5FD29CD84451}" type="presParOf" srcId="{16BAC274-B830-428B-87A7-466382891A6F}" destId="{90DC6CFA-0B1D-46E6-8C7F-89548EEB581A}" srcOrd="20" destOrd="0" presId="urn:microsoft.com/office/officeart/2005/8/layout/radial6"/>
    <dgm:cxn modelId="{00E4BBB6-9BDE-4ED2-9093-C38DD4F8464E}" type="presParOf" srcId="{16BAC274-B830-428B-87A7-466382891A6F}" destId="{2DB90F0A-AB7B-4832-8A29-6CBBA046A0F8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90F0A-AB7B-4832-8A29-6CBBA046A0F8}">
      <dsp:nvSpPr>
        <dsp:cNvPr id="0" name=""/>
        <dsp:cNvSpPr/>
      </dsp:nvSpPr>
      <dsp:spPr>
        <a:xfrm>
          <a:off x="3399372" y="888830"/>
          <a:ext cx="7038311" cy="7038311"/>
        </a:xfrm>
        <a:prstGeom prst="blockArc">
          <a:avLst>
            <a:gd name="adj1" fmla="val 13114286"/>
            <a:gd name="adj2" fmla="val 16200000"/>
            <a:gd name="adj3" fmla="val 3909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A71D7-60FD-44D5-8FDE-FD6330C5703E}">
      <dsp:nvSpPr>
        <dsp:cNvPr id="0" name=""/>
        <dsp:cNvSpPr/>
      </dsp:nvSpPr>
      <dsp:spPr>
        <a:xfrm>
          <a:off x="3399372" y="888830"/>
          <a:ext cx="7038311" cy="7038311"/>
        </a:xfrm>
        <a:prstGeom prst="blockArc">
          <a:avLst>
            <a:gd name="adj1" fmla="val 10028571"/>
            <a:gd name="adj2" fmla="val 13114286"/>
            <a:gd name="adj3" fmla="val 3909"/>
          </a:avLst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B0AEF0-5733-4FB1-93E0-AD891BF222C1}">
      <dsp:nvSpPr>
        <dsp:cNvPr id="0" name=""/>
        <dsp:cNvSpPr/>
      </dsp:nvSpPr>
      <dsp:spPr>
        <a:xfrm>
          <a:off x="3399372" y="888830"/>
          <a:ext cx="7038311" cy="7038311"/>
        </a:xfrm>
        <a:prstGeom prst="blockArc">
          <a:avLst>
            <a:gd name="adj1" fmla="val 6942857"/>
            <a:gd name="adj2" fmla="val 10028571"/>
            <a:gd name="adj3" fmla="val 3909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0CD7E-4166-474C-BC99-3552A94E4459}">
      <dsp:nvSpPr>
        <dsp:cNvPr id="0" name=""/>
        <dsp:cNvSpPr/>
      </dsp:nvSpPr>
      <dsp:spPr>
        <a:xfrm>
          <a:off x="3399372" y="888830"/>
          <a:ext cx="7038311" cy="7038311"/>
        </a:xfrm>
        <a:prstGeom prst="blockArc">
          <a:avLst>
            <a:gd name="adj1" fmla="val 3857143"/>
            <a:gd name="adj2" fmla="val 6942857"/>
            <a:gd name="adj3" fmla="val 3909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EB233-705C-46F3-BBF1-41F49DEFD798}">
      <dsp:nvSpPr>
        <dsp:cNvPr id="0" name=""/>
        <dsp:cNvSpPr/>
      </dsp:nvSpPr>
      <dsp:spPr>
        <a:xfrm>
          <a:off x="3399372" y="888830"/>
          <a:ext cx="7038311" cy="7038311"/>
        </a:xfrm>
        <a:prstGeom prst="blockArc">
          <a:avLst>
            <a:gd name="adj1" fmla="val 771429"/>
            <a:gd name="adj2" fmla="val 3857143"/>
            <a:gd name="adj3" fmla="val 3909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535777-84FF-4C62-B2F9-F5E583905FC8}">
      <dsp:nvSpPr>
        <dsp:cNvPr id="0" name=""/>
        <dsp:cNvSpPr/>
      </dsp:nvSpPr>
      <dsp:spPr>
        <a:xfrm>
          <a:off x="3399372" y="888830"/>
          <a:ext cx="7038311" cy="7038311"/>
        </a:xfrm>
        <a:prstGeom prst="blockArc">
          <a:avLst>
            <a:gd name="adj1" fmla="val 19285714"/>
            <a:gd name="adj2" fmla="val 771429"/>
            <a:gd name="adj3" fmla="val 3909"/>
          </a:avLst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854C0-8D01-4788-A17D-8C45F66A51ED}">
      <dsp:nvSpPr>
        <dsp:cNvPr id="0" name=""/>
        <dsp:cNvSpPr/>
      </dsp:nvSpPr>
      <dsp:spPr>
        <a:xfrm>
          <a:off x="3399372" y="888830"/>
          <a:ext cx="7038311" cy="7038311"/>
        </a:xfrm>
        <a:prstGeom prst="blockArc">
          <a:avLst>
            <a:gd name="adj1" fmla="val 16200000"/>
            <a:gd name="adj2" fmla="val 19285714"/>
            <a:gd name="adj3" fmla="val 390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25134D-798D-484A-9988-57719883C827}">
      <dsp:nvSpPr>
        <dsp:cNvPr id="0" name=""/>
        <dsp:cNvSpPr/>
      </dsp:nvSpPr>
      <dsp:spPr>
        <a:xfrm>
          <a:off x="5556638" y="2991856"/>
          <a:ext cx="2729575" cy="27295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Población (LGBTTTI</a:t>
          </a:r>
          <a:r>
            <a:rPr lang="es-ES" sz="2600" kern="1200" dirty="0" smtClean="0"/>
            <a:t>)</a:t>
          </a:r>
          <a:endParaRPr lang="es-ES" sz="2600" kern="1200" dirty="0"/>
        </a:p>
      </dsp:txBody>
      <dsp:txXfrm>
        <a:off x="5956375" y="3391593"/>
        <a:ext cx="1930101" cy="1930101"/>
      </dsp:txXfrm>
    </dsp:sp>
    <dsp:sp modelId="{4D3AC31D-602F-4598-80DC-7D8900FD682C}">
      <dsp:nvSpPr>
        <dsp:cNvPr id="0" name=""/>
        <dsp:cNvSpPr/>
      </dsp:nvSpPr>
      <dsp:spPr>
        <a:xfrm>
          <a:off x="5963176" y="2263"/>
          <a:ext cx="1910702" cy="191070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Transexual</a:t>
          </a:r>
          <a:endParaRPr lang="es-ES" sz="1800" kern="1200" dirty="0"/>
        </a:p>
      </dsp:txBody>
      <dsp:txXfrm>
        <a:off x="6242992" y="282079"/>
        <a:ext cx="1351070" cy="1351070"/>
      </dsp:txXfrm>
    </dsp:sp>
    <dsp:sp modelId="{F1BA21EB-0028-4D3F-8FB2-FB357C8D3B55}">
      <dsp:nvSpPr>
        <dsp:cNvPr id="0" name=""/>
        <dsp:cNvSpPr/>
      </dsp:nvSpPr>
      <dsp:spPr>
        <a:xfrm>
          <a:off x="8660784" y="1301363"/>
          <a:ext cx="1910702" cy="1910702"/>
        </a:xfrm>
        <a:prstGeom prst="ellipse">
          <a:avLst/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Bisexual, </a:t>
          </a:r>
          <a:endParaRPr lang="es-ES" sz="1800" kern="1200" dirty="0"/>
        </a:p>
      </dsp:txBody>
      <dsp:txXfrm>
        <a:off x="8940600" y="1581179"/>
        <a:ext cx="1351070" cy="1351070"/>
      </dsp:txXfrm>
    </dsp:sp>
    <dsp:sp modelId="{73C370B8-0413-4C45-B855-E9F457FC3AE8}">
      <dsp:nvSpPr>
        <dsp:cNvPr id="0" name=""/>
        <dsp:cNvSpPr/>
      </dsp:nvSpPr>
      <dsp:spPr>
        <a:xfrm>
          <a:off x="9327038" y="4220413"/>
          <a:ext cx="1910702" cy="1910702"/>
        </a:xfrm>
        <a:prstGeom prst="ellips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Gay</a:t>
          </a:r>
          <a:endParaRPr lang="es-ES" sz="1800" kern="1200" dirty="0"/>
        </a:p>
      </dsp:txBody>
      <dsp:txXfrm>
        <a:off x="9606854" y="4500229"/>
        <a:ext cx="1351070" cy="1351070"/>
      </dsp:txXfrm>
    </dsp:sp>
    <dsp:sp modelId="{91BF87D3-E688-461B-88F7-1C21A15C183B}">
      <dsp:nvSpPr>
        <dsp:cNvPr id="0" name=""/>
        <dsp:cNvSpPr/>
      </dsp:nvSpPr>
      <dsp:spPr>
        <a:xfrm>
          <a:off x="7460236" y="6561310"/>
          <a:ext cx="1910702" cy="1910702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Lésbico </a:t>
          </a:r>
          <a:endParaRPr lang="es-ES" sz="1800" kern="1200" dirty="0"/>
        </a:p>
      </dsp:txBody>
      <dsp:txXfrm>
        <a:off x="7740052" y="6841126"/>
        <a:ext cx="1351070" cy="1351070"/>
      </dsp:txXfrm>
    </dsp:sp>
    <dsp:sp modelId="{54CDC1DE-5D5A-4713-AC02-48409ADFC4C0}">
      <dsp:nvSpPr>
        <dsp:cNvPr id="0" name=""/>
        <dsp:cNvSpPr/>
      </dsp:nvSpPr>
      <dsp:spPr>
        <a:xfrm>
          <a:off x="4466117" y="6561310"/>
          <a:ext cx="1910702" cy="1910702"/>
        </a:xfrm>
        <a:prstGeom prst="ellips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Travesti</a:t>
          </a:r>
          <a:endParaRPr lang="es-ES" sz="1800" kern="1200" dirty="0"/>
        </a:p>
      </dsp:txBody>
      <dsp:txXfrm>
        <a:off x="4745933" y="6841126"/>
        <a:ext cx="1351070" cy="1351070"/>
      </dsp:txXfrm>
    </dsp:sp>
    <dsp:sp modelId="{11C91F30-5F4B-402A-9FFB-440EB5F384B7}">
      <dsp:nvSpPr>
        <dsp:cNvPr id="0" name=""/>
        <dsp:cNvSpPr/>
      </dsp:nvSpPr>
      <dsp:spPr>
        <a:xfrm>
          <a:off x="2599314" y="4220413"/>
          <a:ext cx="1910702" cy="1910702"/>
        </a:xfrm>
        <a:prstGeom prst="ellipse">
          <a:avLst/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Transgénero</a:t>
          </a:r>
          <a:endParaRPr lang="es-ES" sz="1800" kern="1200" dirty="0"/>
        </a:p>
      </dsp:txBody>
      <dsp:txXfrm>
        <a:off x="2879130" y="4500229"/>
        <a:ext cx="1351070" cy="1351070"/>
      </dsp:txXfrm>
    </dsp:sp>
    <dsp:sp modelId="{30110157-3C74-4698-932F-A1465763AC7D}">
      <dsp:nvSpPr>
        <dsp:cNvPr id="0" name=""/>
        <dsp:cNvSpPr/>
      </dsp:nvSpPr>
      <dsp:spPr>
        <a:xfrm>
          <a:off x="3265568" y="1301363"/>
          <a:ext cx="1910702" cy="1910702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Intersexual </a:t>
          </a:r>
          <a:endParaRPr lang="es-ES" sz="1800" kern="1200" dirty="0"/>
        </a:p>
      </dsp:txBody>
      <dsp:txXfrm>
        <a:off x="3545384" y="1581179"/>
        <a:ext cx="1351070" cy="1351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3002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0309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4222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0820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9749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8905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3264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2077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6308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6325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1108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5298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938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2336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6593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0039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3905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279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109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png"/><Relationship Id="rId4" Type="http://schemas.openxmlformats.org/officeDocument/2006/relationships/audio" Target="../media/media8.m4a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1.xml"/><Relationship Id="rId7" Type="http://schemas.openxmlformats.org/officeDocument/2006/relationships/diagramData" Target="../diagrams/data1.xml"/><Relationship Id="rId12" Type="http://schemas.openxmlformats.org/officeDocument/2006/relationships/image" Target="../media/image1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11" Type="http://schemas.microsoft.com/office/2007/relationships/diagramDrawing" Target="../diagrams/drawing1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16.xml"/><Relationship Id="rId9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2.mp4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video" Target="../media/media12.mp4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6.png"/><Relationship Id="rId5" Type="http://schemas.microsoft.com/office/2007/relationships/media" Target="../media/media5.m4a"/><Relationship Id="rId15" Type="http://schemas.openxmlformats.org/officeDocument/2006/relationships/image" Target="../media/image17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/>
        </p:blipFill>
        <p:spPr>
          <a:xfrm rot="-21600000"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>
          <a:blip r:embed="rId4"/>
          <a:srcRect/>
          <a:stretch/>
        </p:blipFill>
        <p:spPr>
          <a:xfrm>
            <a:off x="1035951" y="8987400"/>
            <a:ext cx="5464198" cy="108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>
          <a:blip r:embed="rId5"/>
          <a:srcRect/>
          <a:stretch/>
        </p:blipFill>
        <p:spPr>
          <a:xfrm>
            <a:off x="14604999" y="8859558"/>
            <a:ext cx="2297390" cy="1338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 l="3394" b="93029"/>
          <a:stretch/>
        </p:blipFill>
        <p:spPr>
          <a:xfrm>
            <a:off x="4822200" y="4517207"/>
            <a:ext cx="8643599" cy="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20328" t="17909" r="22357" b="6444"/>
          <a:stretch/>
        </p:blipFill>
        <p:spPr>
          <a:xfrm>
            <a:off x="6668810" y="-20320"/>
            <a:ext cx="11619190" cy="86218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80599" y="412076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4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995055" y="1923596"/>
            <a:ext cx="1371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4000" b="1" dirty="0" smtClean="0"/>
              <a:t>Uso genérico y universal</a:t>
            </a:r>
            <a:endParaRPr lang="es-MX" sz="4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27000" t="27131" r="26361" b="46449"/>
          <a:stretch/>
        </p:blipFill>
        <p:spPr>
          <a:xfrm>
            <a:off x="1310422" y="2776955"/>
            <a:ext cx="15668665" cy="49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50531" y="3843995"/>
            <a:ext cx="9537469" cy="554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80599" y="412076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9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1430751" y="1706085"/>
            <a:ext cx="55290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800" b="1" dirty="0"/>
              <a:t>Uso de abstractos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0"/>
          <a:srcRect l="20611" t="51278" r="19653" b="17187"/>
          <a:stretch/>
        </p:blipFill>
        <p:spPr>
          <a:xfrm>
            <a:off x="924529" y="3103765"/>
            <a:ext cx="16037342" cy="4759746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11196" y="1936666"/>
            <a:ext cx="609600" cy="609600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70999" y="7994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7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0531" y="3843995"/>
            <a:ext cx="9537469" cy="554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80599" y="412076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5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15819" t="25462" r="23167" b="13436"/>
          <a:stretch/>
        </p:blipFill>
        <p:spPr>
          <a:xfrm>
            <a:off x="551411" y="1974272"/>
            <a:ext cx="13684134" cy="766599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326842" y="889274"/>
            <a:ext cx="92608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800" b="1" dirty="0"/>
              <a:t>Uso de </a:t>
            </a:r>
            <a:r>
              <a:rPr lang="es-MX" sz="4800" b="1" dirty="0" smtClean="0"/>
              <a:t>artículos y pronombres</a:t>
            </a:r>
            <a:endParaRPr lang="es-MX" sz="4800" b="1" dirty="0"/>
          </a:p>
        </p:txBody>
      </p:sp>
    </p:spTree>
    <p:extLst>
      <p:ext uri="{BB962C8B-B14F-4D97-AF65-F5344CB8AC3E}">
        <p14:creationId xmlns:p14="http://schemas.microsoft.com/office/powerpoint/2010/main" val="17412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olor - Wikipedia, la enciclopedia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2" name="Picture 4" descr="GIF colorido multicolor de colores - GIF animado e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697691" cy="887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scuela lapices | Happy teachers day, Teachers' day, Google dood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853" y="7555131"/>
            <a:ext cx="8188037" cy="237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00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0531" y="3843995"/>
            <a:ext cx="9537469" cy="554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80599" y="412076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5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1361301" y="1837462"/>
            <a:ext cx="14374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800" b="1" dirty="0"/>
              <a:t>Uso de </a:t>
            </a:r>
            <a:r>
              <a:rPr lang="es-MX" sz="4800" b="1" dirty="0" smtClean="0"/>
              <a:t>diagonales y paréntesis en los vocativos</a:t>
            </a:r>
            <a:endParaRPr lang="es-MX" sz="4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21889" t="28551" r="19812" b="26563"/>
          <a:stretch/>
        </p:blipFill>
        <p:spPr>
          <a:xfrm>
            <a:off x="1077461" y="2948607"/>
            <a:ext cx="14942128" cy="64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0531" y="3843995"/>
            <a:ext cx="9537469" cy="554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80599" y="412076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5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18854" t="33666" r="23327" b="14346"/>
          <a:stretch/>
        </p:blipFill>
        <p:spPr>
          <a:xfrm>
            <a:off x="782950" y="2383692"/>
            <a:ext cx="17297232" cy="790330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82950" y="1664798"/>
            <a:ext cx="135521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400" b="1" dirty="0"/>
              <a:t>Uso de títulos académicos, cargos y ocupaciones</a:t>
            </a:r>
          </a:p>
        </p:txBody>
      </p:sp>
    </p:spTree>
    <p:extLst>
      <p:ext uri="{BB962C8B-B14F-4D97-AF65-F5344CB8AC3E}">
        <p14:creationId xmlns:p14="http://schemas.microsoft.com/office/powerpoint/2010/main" val="41530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0531" y="3843995"/>
            <a:ext cx="9537469" cy="554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74520" y="191785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5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20452" t="20597" r="18854" b="7529"/>
          <a:stretch/>
        </p:blipFill>
        <p:spPr>
          <a:xfrm>
            <a:off x="942767" y="1272633"/>
            <a:ext cx="13126524" cy="873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5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986" y="239776"/>
            <a:ext cx="5474682" cy="10790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0690" y="9143192"/>
            <a:ext cx="2145978" cy="107170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3743" t="26984" r="15180" b="9523"/>
          <a:stretch/>
        </p:blipFill>
        <p:spPr>
          <a:xfrm>
            <a:off x="4946073" y="2265218"/>
            <a:ext cx="13341927" cy="61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0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74520" y="191785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6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78271" y="2253514"/>
            <a:ext cx="609600" cy="6096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06582" y="2863114"/>
            <a:ext cx="9144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4400" b="1" dirty="0"/>
              <a:t>Uso de la palabra “persona” </a:t>
            </a:r>
            <a:endParaRPr lang="es-MX" sz="4400" b="1" dirty="0" smtClean="0"/>
          </a:p>
          <a:p>
            <a:pPr algn="just"/>
            <a:endParaRPr lang="es-MX" sz="4400" b="1" dirty="0" smtClean="0"/>
          </a:p>
          <a:p>
            <a:pPr algn="just"/>
            <a:r>
              <a:rPr lang="es-MX" sz="4400" dirty="0" smtClean="0"/>
              <a:t>Una </a:t>
            </a:r>
            <a:r>
              <a:rPr lang="es-MX" sz="4400" dirty="0"/>
              <a:t>manera práctica de referirse a la amplia diversidad de identidades culturales es anteponer la palabra persona, evitando así invisibilizar la dignidad humana de quienes son referidos. </a:t>
            </a:r>
          </a:p>
        </p:txBody>
      </p:sp>
      <p:pic>
        <p:nvPicPr>
          <p:cNvPr id="7170" name="Picture 2" descr="persona gif – Mi Espacio En Líne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325" y="3843995"/>
            <a:ext cx="2274950" cy="368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Garita | Garita de Otay | Reportes en vivo de garitas | Tijuan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69" y="3952762"/>
            <a:ext cx="3281955" cy="342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8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74520" y="191785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6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466006227"/>
              </p:ext>
            </p:extLst>
          </p:nvPr>
        </p:nvGraphicFramePr>
        <p:xfrm>
          <a:off x="2515215" y="1272633"/>
          <a:ext cx="13837056" cy="847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352271" y="4406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4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" y="0"/>
            <a:ext cx="1828799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-208868" y="3783055"/>
            <a:ext cx="12086706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200" b="1" dirty="0" smtClean="0"/>
              <a:t>Escuela Náutica Mercante,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200" b="1" dirty="0" smtClean="0"/>
              <a:t>“Cap. Alt. Antonio Gómez Maqueo”</a:t>
            </a:r>
            <a:endParaRPr sz="5200" b="1" dirty="0"/>
          </a:p>
        </p:txBody>
      </p:sp>
      <p:grpSp>
        <p:nvGrpSpPr>
          <p:cNvPr id="8" name="Google Shape;115;p4">
            <a:extLst>
              <a:ext uri="{FF2B5EF4-FFF2-40B4-BE49-F238E27FC236}">
                <a16:creationId xmlns:a16="http://schemas.microsoft.com/office/drawing/2014/main" id="{A39D636C-C1A2-4EA2-8AB9-58E4604EE5E7}"/>
              </a:ext>
            </a:extLst>
          </p:cNvPr>
          <p:cNvGrpSpPr/>
          <p:nvPr/>
        </p:nvGrpSpPr>
        <p:grpSpPr>
          <a:xfrm>
            <a:off x="11546000" y="-963453"/>
            <a:ext cx="6741998" cy="11250453"/>
            <a:chOff x="-21794" y="-57150"/>
            <a:chExt cx="1713884" cy="2963082"/>
          </a:xfrm>
        </p:grpSpPr>
        <p:sp>
          <p:nvSpPr>
            <p:cNvPr id="9" name="Google Shape;116;p4">
              <a:extLst>
                <a:ext uri="{FF2B5EF4-FFF2-40B4-BE49-F238E27FC236}">
                  <a16:creationId xmlns:a16="http://schemas.microsoft.com/office/drawing/2014/main" id="{BD65AC7C-E9D8-4D9E-86D3-2168E478A650}"/>
                </a:ext>
              </a:extLst>
            </p:cNvPr>
            <p:cNvSpPr/>
            <p:nvPr/>
          </p:nvSpPr>
          <p:spPr>
            <a:xfrm>
              <a:off x="-21794" y="196599"/>
              <a:ext cx="1713884" cy="2709333"/>
            </a:xfrm>
            <a:custGeom>
              <a:avLst/>
              <a:gdLst/>
              <a:ahLst/>
              <a:cxnLst/>
              <a:rect l="l" t="t" r="r" b="b"/>
              <a:pathLst>
                <a:path w="1713884" h="2709333" extrusionOk="0">
                  <a:moveTo>
                    <a:pt x="0" y="0"/>
                  </a:moveTo>
                  <a:lnTo>
                    <a:pt x="1713884" y="0"/>
                  </a:lnTo>
                  <a:lnTo>
                    <a:pt x="17138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CC8A5">
                <a:alpha val="29803"/>
              </a:srgbClr>
            </a:solidFill>
            <a:ln>
              <a:noFill/>
            </a:ln>
          </p:spPr>
        </p:sp>
        <p:sp>
          <p:nvSpPr>
            <p:cNvPr id="10" name="Google Shape;117;p4">
              <a:extLst>
                <a:ext uri="{FF2B5EF4-FFF2-40B4-BE49-F238E27FC236}">
                  <a16:creationId xmlns:a16="http://schemas.microsoft.com/office/drawing/2014/main" id="{515DD45A-BE1B-44AA-BDA7-8F48DE0FD798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6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80599" y="412076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>
          <a:blip r:embed="rId5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571" y="951263"/>
            <a:ext cx="2351829" cy="23518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01138" y="2309515"/>
            <a:ext cx="3949466" cy="54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168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50741" y="2765957"/>
            <a:ext cx="9537469" cy="554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74520" y="191785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7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855472" y="5849094"/>
            <a:ext cx="64588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dirty="0"/>
              <a:t>Personas con discapacidad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862692" y="7457941"/>
            <a:ext cx="6688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dirty="0"/>
              <a:t>Personas afrodescendientes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831745" y="4307772"/>
            <a:ext cx="47195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dirty="0"/>
              <a:t>Personas indígenas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855472" y="6702335"/>
            <a:ext cx="6260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dirty="0"/>
              <a:t>Personas adultas mayores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855472" y="5038433"/>
            <a:ext cx="4318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dirty="0"/>
              <a:t>Personas con </a:t>
            </a:r>
            <a:r>
              <a:rPr lang="es-MX" sz="4000" dirty="0" smtClean="0"/>
              <a:t>VIH</a:t>
            </a:r>
            <a:endParaRPr lang="es-MX" sz="4000" dirty="0"/>
          </a:p>
        </p:txBody>
      </p:sp>
      <p:sp>
        <p:nvSpPr>
          <p:cNvPr id="8" name="Rectángulo 7"/>
          <p:cNvSpPr/>
          <p:nvPr/>
        </p:nvSpPr>
        <p:spPr>
          <a:xfrm>
            <a:off x="1916214" y="8165827"/>
            <a:ext cx="47484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dirty="0"/>
              <a:t>Personas migrantes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831745" y="3401452"/>
            <a:ext cx="8132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dirty="0"/>
              <a:t>Personas de la diversidad religiosa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831745" y="2539006"/>
            <a:ext cx="76306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dirty="0"/>
              <a:t>Personas trabajadoras del hogar</a:t>
            </a:r>
          </a:p>
        </p:txBody>
      </p:sp>
      <p:pic>
        <p:nvPicPr>
          <p:cNvPr id="11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78271" y="2892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7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50741" y="2765957"/>
            <a:ext cx="9537469" cy="554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74520" y="191785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9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89612" y="8694063"/>
            <a:ext cx="609600" cy="609600"/>
          </a:xfrm>
          <a:prstGeom prst="rect">
            <a:avLst/>
          </a:prstGeom>
        </p:spPr>
      </p:pic>
      <p:pic>
        <p:nvPicPr>
          <p:cNvPr id="3" name="WhatsApp Video 2023-04-24 at 10.56.26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237" y="1393206"/>
            <a:ext cx="12609563" cy="748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>
          <a:blip r:embed="rId3"/>
          <a:srcRect/>
          <a:stretch/>
        </p:blipFill>
        <p:spPr>
          <a:xfrm>
            <a:off x="1035951" y="8987400"/>
            <a:ext cx="5464198" cy="108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>
          <a:blip r:embed="rId4"/>
          <a:srcRect/>
          <a:stretch/>
        </p:blipFill>
        <p:spPr>
          <a:xfrm>
            <a:off x="14604999" y="8859558"/>
            <a:ext cx="2297390" cy="13387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6" descr="Gracias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2" name="AutoShape 18" descr="Gracias GIF - Encontrar en GIF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8" name="AutoShape 34" descr="via GIPHY | Gracia, Gif, Inspirational phras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9" name="CuadroTexto 18"/>
          <p:cNvSpPr txBox="1"/>
          <p:nvPr/>
        </p:nvSpPr>
        <p:spPr>
          <a:xfrm>
            <a:off x="6741042" y="4210492"/>
            <a:ext cx="50802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 smtClean="0"/>
              <a:t>¡Gracias!</a:t>
            </a:r>
            <a:endParaRPr lang="es-MX" sz="8800" b="1" dirty="0"/>
          </a:p>
        </p:txBody>
      </p:sp>
    </p:spTree>
    <p:extLst>
      <p:ext uri="{BB962C8B-B14F-4D97-AF65-F5344CB8AC3E}">
        <p14:creationId xmlns:p14="http://schemas.microsoft.com/office/powerpoint/2010/main" val="37441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>
          <a:blip r:embed="rId3"/>
          <a:srcRect/>
          <a:stretch/>
        </p:blipFill>
        <p:spPr>
          <a:xfrm>
            <a:off x="1035951" y="9332830"/>
            <a:ext cx="4960812" cy="73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>
          <a:blip r:embed="rId4"/>
          <a:srcRect/>
          <a:stretch/>
        </p:blipFill>
        <p:spPr>
          <a:xfrm>
            <a:off x="15051566" y="9332830"/>
            <a:ext cx="2300768" cy="8655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6" descr="Gracias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2" name="AutoShape 18" descr="Gracias GIF - Encontrar en GIF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97171" y="2469413"/>
            <a:ext cx="1533214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Bengoechea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Mercedes, Sexismo y androcentrismo en los textos administrativos normativos [en línea]. Alcalá de Henares, Universidad de Alcalá, s. f. . [Consulta: 10 de septiembre, 2015.]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Bloque Alternativo de Revolución Sexual, “Concepto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heteronormatividad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”, en Bloque Alternativo de Revolución Sexual [en línea]. Sevilla, 2012. . [Consulta: 10 de septiembre, 2015.]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Calero Fernández, María de los Ángeles, Sexismo lingüístico: análisis y propuestas ante la discriminación sexual en el lenguaje. Madrid, Narcea, 1999.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Conapred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Guía para la acción pública: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Afrodescendencia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Población afrodescendiente en México. México, Consejo Nacional para Prevenir y Eliminar la Discriminación, 2011.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Conapred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Guía para la acción pública contra la homofobia. México, Consejo Nacional para Prevenir la Discriminación, 2012.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Conapred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10 criterios básicos para eliminar el lenguaje sexista en la administración pública federal. México, Consejo Nacional para Prevenir la Discriminación, 2007. (Textos del Caracol, 1)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Fornet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-Betancourt, Raúl, La interculturalidad a prueba.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Aquisgrán,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Verlag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Mainz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2006. (Monografías, 43)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Inmujeres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Manual de comunicación no sexista. Hacia un lenguaje incluyente. México, Instituto Nacional de las Mujeres, 2015.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Inmujeres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Situación de las personas adultas mayores en México. México, Instituto Nacional de las Mujeres, 2015.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Inmujeres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Expresiones y contextos de la violencia contra las mujeres en México. México, Instituto Nacional de las Mujeres, 2014.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Inmujeres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Aproximaciones básicas a los estudios de género. México, Instituto Nacional de las Mujeres, 2014.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Lomas, Carlos, ¿Iguales o diferentes? Género, diferencia sexual, lenguaje y educación. Barcelona, Paidós, 1999.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Minott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Maitland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Carlos Leonardo, Documentos especializados sobre racismo y activismo afrodescendiente. San José, Costa Rica,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iidh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2008.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Panikkar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Raimundo, Paz e interculturalidad: una reflexión filosófica. Trad. de Germán </a:t>
            </a:r>
            <a:r>
              <a:rPr kumimoji="0" lang="es-MX" altLang="es-MX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Ancochea</a:t>
            </a:r>
            <a:r>
              <a:rPr kumimoji="0" lang="es-MX" altLang="es-MX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Barcelona, Herder, 2006.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297171" y="1453751"/>
            <a:ext cx="27510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dirty="0" smtClean="0"/>
              <a:t>Bibliografía</a:t>
            </a:r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33377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¿Qué es el Lenguaje Incluyente   Par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2098" y="591632"/>
            <a:ext cx="15499774" cy="871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7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986" y="239776"/>
            <a:ext cx="5474682" cy="10790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0690" y="9143192"/>
            <a:ext cx="2145978" cy="10717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9014" t="17472" r="14861" b="33381"/>
          <a:stretch/>
        </p:blipFill>
        <p:spPr>
          <a:xfrm>
            <a:off x="5108962" y="2078182"/>
            <a:ext cx="13179038" cy="550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1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80599" y="412076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5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039091" y="2119699"/>
            <a:ext cx="13196454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dirty="0" smtClean="0"/>
              <a:t>Consejo </a:t>
            </a:r>
            <a:r>
              <a:rPr lang="es-MX" sz="4400" dirty="0"/>
              <a:t>Nacional para Prevenir la Discriminación. </a:t>
            </a:r>
            <a:r>
              <a:rPr lang="es-MX" sz="4400" dirty="0" smtClean="0"/>
              <a:t>(</a:t>
            </a:r>
            <a:r>
              <a:rPr lang="es-MX" sz="4400" dirty="0"/>
              <a:t>Guías Básicas) </a:t>
            </a:r>
            <a:endParaRPr lang="es-MX" sz="4400" dirty="0" smtClean="0"/>
          </a:p>
          <a:p>
            <a:r>
              <a:rPr lang="es-MX" sz="4400" dirty="0" smtClean="0"/>
              <a:t>(</a:t>
            </a:r>
            <a:r>
              <a:rPr lang="es-MX" sz="4400" dirty="0"/>
              <a:t>Recomendaciones para el uso incluyente y no sexista del lenguaje</a:t>
            </a:r>
            <a:r>
              <a:rPr lang="es-MX" sz="4400" dirty="0" smtClean="0"/>
              <a:t>)</a:t>
            </a:r>
          </a:p>
          <a:p>
            <a:endParaRPr lang="es-MX" sz="4400" dirty="0"/>
          </a:p>
          <a:p>
            <a:r>
              <a:rPr lang="es-MX" sz="4400" dirty="0"/>
              <a:t>Autoras del apartado “Lenguaje no sexista”: Yamileth Ugalde y Blanca Bellón. </a:t>
            </a:r>
            <a:endParaRPr lang="es-MX" sz="4400" dirty="0" smtClean="0"/>
          </a:p>
          <a:p>
            <a:endParaRPr lang="es-MX" sz="4400" dirty="0"/>
          </a:p>
          <a:p>
            <a:r>
              <a:rPr lang="es-MX" sz="4400" dirty="0" smtClean="0"/>
              <a:t>Autora </a:t>
            </a:r>
            <a:r>
              <a:rPr lang="es-MX" sz="4400" dirty="0"/>
              <a:t>del apartado “Lenguaje incluyente”: </a:t>
            </a:r>
            <a:endParaRPr lang="es-MX" sz="4400" dirty="0" smtClean="0"/>
          </a:p>
          <a:p>
            <a:r>
              <a:rPr lang="es-MX" sz="4400" dirty="0" smtClean="0"/>
              <a:t>Georgina </a:t>
            </a:r>
            <a:r>
              <a:rPr lang="es-MX" sz="4400" dirty="0"/>
              <a:t>Diédhiou Bello.</a:t>
            </a:r>
          </a:p>
          <a:p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19582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473" y="1653891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80599" y="412076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7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431473" y="2029281"/>
            <a:ext cx="1371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4000" dirty="0"/>
              <a:t>El Consejo Nacional para Prevenir la Discriminación (</a:t>
            </a:r>
            <a:r>
              <a:rPr lang="es-MX" sz="4000" dirty="0" err="1"/>
              <a:t>Conapred</a:t>
            </a:r>
            <a:r>
              <a:rPr lang="es-MX" sz="4000" dirty="0"/>
              <a:t>), el Instituto Nacional de las Mujeres (</a:t>
            </a:r>
            <a:r>
              <a:rPr lang="es-MX" sz="4000" dirty="0" err="1"/>
              <a:t>Inmujeres</a:t>
            </a:r>
            <a:r>
              <a:rPr lang="es-MX" sz="4000" dirty="0"/>
              <a:t>) y la Comisión Nacional para Prevenir y Erradicar la Violencia contra las Mujeres (</a:t>
            </a:r>
            <a:r>
              <a:rPr lang="es-MX" sz="4000" dirty="0" err="1"/>
              <a:t>Conavim</a:t>
            </a:r>
            <a:r>
              <a:rPr lang="es-MX" sz="4000" dirty="0"/>
              <a:t>) unen sus esfuerzos en la publicación de Recomendaciones para el uso incluyente y no sexista del lenguaje, que constituye una herramienta para promover la igualdad sustantiva y el desarrollo de una cultura basada en el respeto a la diversidad humana y el derecho a la no </a:t>
            </a:r>
            <a:r>
              <a:rPr lang="es-MX" sz="4000" dirty="0" smtClean="0"/>
              <a:t>discriminación.</a:t>
            </a:r>
            <a:endParaRPr lang="es-MX" sz="4000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28760" y="8455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473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80599" y="412076"/>
            <a:ext cx="5478701" cy="10808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909235" y="2055563"/>
            <a:ext cx="98713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400" dirty="0"/>
              <a:t>Consejo Nacional para Prevenir la </a:t>
            </a:r>
            <a:r>
              <a:rPr lang="es-MX" sz="4400" dirty="0" smtClean="0"/>
              <a:t>Discriminación.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MX" sz="4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400" dirty="0" smtClean="0"/>
              <a:t>Instituto </a:t>
            </a:r>
            <a:r>
              <a:rPr lang="es-MX" sz="4400" dirty="0"/>
              <a:t>Nacional de las </a:t>
            </a:r>
            <a:r>
              <a:rPr lang="es-MX" sz="4400" dirty="0" smtClean="0"/>
              <a:t>Mujeres.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MX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4400" dirty="0" smtClean="0"/>
              <a:t>Comisión </a:t>
            </a:r>
            <a:r>
              <a:rPr lang="es-MX" sz="4400" dirty="0"/>
              <a:t>Nacional para Prevenir y Erradicar la Violencia Contra las </a:t>
            </a:r>
            <a:r>
              <a:rPr lang="es-MX" sz="4400" dirty="0" smtClean="0"/>
              <a:t>Mujeres.</a:t>
            </a:r>
            <a:endParaRPr lang="es-MX" sz="4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24125" t="31392" r="26521" b="61505"/>
          <a:stretch/>
        </p:blipFill>
        <p:spPr>
          <a:xfrm>
            <a:off x="675409" y="8278588"/>
            <a:ext cx="16583891" cy="1341738"/>
          </a:xfrm>
          <a:prstGeom prst="rect">
            <a:avLst/>
          </a:prstGeom>
        </p:spPr>
      </p:pic>
      <p:pic>
        <p:nvPicPr>
          <p:cNvPr id="7" name="Picture 2" descr="Inclusión discapacida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084" y="3108927"/>
            <a:ext cx="2565866" cy="254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1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1196691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780599" y="412076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13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995055" y="1923596"/>
            <a:ext cx="1371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4000" dirty="0" smtClean="0"/>
              <a:t>Uso genérico y universal</a:t>
            </a:r>
            <a:endParaRPr lang="es-MX" sz="4000" dirty="0"/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13871" y="1676145"/>
            <a:ext cx="609600" cy="609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5"/>
          <a:srcRect l="24285" t="36506" r="25562" b="29119"/>
          <a:stretch/>
        </p:blipFill>
        <p:spPr>
          <a:xfrm>
            <a:off x="309035" y="2874264"/>
            <a:ext cx="13465745" cy="5189029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74780" y="7083137"/>
            <a:ext cx="609600" cy="609600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43455" y="9707332"/>
            <a:ext cx="609600" cy="609600"/>
          </a:xfrm>
          <a:prstGeom prst="rect">
            <a:avLst/>
          </a:prstGeom>
        </p:spPr>
      </p:pic>
      <p:pic>
        <p:nvPicPr>
          <p:cNvPr id="12" name="Sonido grabad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32126" y="1872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29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80599" y="412076"/>
            <a:ext cx="5478701" cy="10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4"/>
          <a:srcRect/>
          <a:stretch/>
        </p:blipFill>
        <p:spPr>
          <a:xfrm>
            <a:off x="14813871" y="8760401"/>
            <a:ext cx="2148000" cy="12517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995055" y="1138981"/>
            <a:ext cx="1371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4000" b="1" dirty="0" smtClean="0"/>
              <a:t>Uso genérico y universal</a:t>
            </a:r>
            <a:endParaRPr lang="es-MX" sz="4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23034" t="33817" r="30260" b="21191"/>
          <a:stretch/>
        </p:blipFill>
        <p:spPr>
          <a:xfrm>
            <a:off x="1739129" y="1981541"/>
            <a:ext cx="13514726" cy="731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3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_UMPM2023_PT" id="{82860B74-5868-427E-8B1C-2C40F06ED7AA}" vid="{103B08B0-4613-4505-B7E1-902806DBB67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</TotalTime>
  <Words>649</Words>
  <Application>Microsoft Office PowerPoint</Application>
  <PresentationFormat>Personalizado</PresentationFormat>
  <Paragraphs>56</Paragraphs>
  <Slides>23</Slides>
  <Notes>20</Notes>
  <HiddenSlides>0</HiddenSlides>
  <MMClips>13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6" baseType="lpstr"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Miriam AV</dc:creator>
  <cp:lastModifiedBy>MXL0492ZPH</cp:lastModifiedBy>
  <cp:revision>50</cp:revision>
  <dcterms:created xsi:type="dcterms:W3CDTF">2006-08-16T00:00:00Z</dcterms:created>
  <dcterms:modified xsi:type="dcterms:W3CDTF">2023-04-24T18:07:16Z</dcterms:modified>
</cp:coreProperties>
</file>